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0289eaebc3c4b51" /><Relationship Type="http://schemas.openxmlformats.org/officeDocument/2006/relationships/extended-properties" Target="/docProps/app.xml" Id="Rfef10dd1d1724c8b" /><Relationship Type="http://schemas.openxmlformats.org/officeDocument/2006/relationships/officeDocument" Target="/ppt/presentation.xml" Id="R0ad175077c8d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de93b6391457b"/>
  </p:sldMasterIdLst>
  <p:notesMasterIdLst>
    <p:notesMasterId xmlns:r="http://schemas.openxmlformats.org/officeDocument/2006/relationships" r:id="R891e42ba113b46b3"/>
  </p:notesMasterIdLst>
  <p:sldIdLst>
    <p:sldId xmlns:r="http://schemas.openxmlformats.org/officeDocument/2006/relationships" id="256" r:id="R69b9b32086164e86"/>
    <p:sldId xmlns:r="http://schemas.openxmlformats.org/officeDocument/2006/relationships" id="257" r:id="Ra16f982013944cfc"/>
    <p:sldId xmlns:r="http://schemas.openxmlformats.org/officeDocument/2006/relationships" id="258" r:id="Rde908ecb0e6e4fae"/>
    <p:sldId xmlns:r="http://schemas.openxmlformats.org/officeDocument/2006/relationships" id="259" r:id="Rb9b98b109bab4c69"/>
    <p:sldId xmlns:r="http://schemas.openxmlformats.org/officeDocument/2006/relationships" id="260" r:id="Rf795f07af2664828"/>
    <p:sldId xmlns:r="http://schemas.openxmlformats.org/officeDocument/2006/relationships" id="261" r:id="Ra35f7e59bfea468e"/>
    <p:sldId xmlns:r="http://schemas.openxmlformats.org/officeDocument/2006/relationships" id="262" r:id="R80a2f8cdc25f445b"/>
    <p:sldId xmlns:r="http://schemas.openxmlformats.org/officeDocument/2006/relationships" id="263" r:id="Rdf7eee2959a2446f"/>
    <p:sldId xmlns:r="http://schemas.openxmlformats.org/officeDocument/2006/relationships" id="264" r:id="R7567988821e9453d"/>
    <p:sldId xmlns:r="http://schemas.openxmlformats.org/officeDocument/2006/relationships" id="265" r:id="R2106fd3b8b1d4af5"/>
    <p:sldId xmlns:r="http://schemas.openxmlformats.org/officeDocument/2006/relationships" id="266" r:id="Rb7dc2443e58e4ffc"/>
    <p:sldId xmlns:r="http://schemas.openxmlformats.org/officeDocument/2006/relationships" id="267" r:id="R9d5310ed72a54d5f"/>
    <p:sldId xmlns:r="http://schemas.openxmlformats.org/officeDocument/2006/relationships" id="268" r:id="R77386b6c1aa54ea6"/>
    <p:sldId xmlns:r="http://schemas.openxmlformats.org/officeDocument/2006/relationships" id="269" r:id="R6f225edb145a451e"/>
    <p:sldId xmlns:r="http://schemas.openxmlformats.org/officeDocument/2006/relationships" id="270" r:id="R013615076d304fdf"/>
    <p:sldId xmlns:r="http://schemas.openxmlformats.org/officeDocument/2006/relationships" id="271" r:id="R8af8416a2b8443b0"/>
    <p:sldId xmlns:r="http://schemas.openxmlformats.org/officeDocument/2006/relationships" id="272" r:id="R42c4d9cdc26048d1"/>
    <p:sldId xmlns:r="http://schemas.openxmlformats.org/officeDocument/2006/relationships" id="273" r:id="R63c5a1bfeadc48f4"/>
    <p:sldId xmlns:r="http://schemas.openxmlformats.org/officeDocument/2006/relationships" id="274" r:id="R7821009387204490"/>
    <p:sldId xmlns:r="http://schemas.openxmlformats.org/officeDocument/2006/relationships" id="275" r:id="R4cd6c1d6abb24360"/>
    <p:sldId xmlns:r="http://schemas.openxmlformats.org/officeDocument/2006/relationships" id="276" r:id="R0fd451862682475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2668e47b4664b95" /><Relationship Type="http://schemas.openxmlformats.org/officeDocument/2006/relationships/slideMaster" Target="/ppt/slideMasters/slideMaster1.xml" Id="R8d4de93b6391457b" /><Relationship Type="http://schemas.openxmlformats.org/officeDocument/2006/relationships/notesMaster" Target="/ppt/notesMasters/notesMaster1.xml" Id="R891e42ba113b46b3" /><Relationship Type="http://schemas.openxmlformats.org/officeDocument/2006/relationships/presProps" Target="/ppt/presProps.xml" Id="Rc99d26fc9c594252" /><Relationship Type="http://schemas.openxmlformats.org/officeDocument/2006/relationships/tableStyles" Target="/ppt/tableStyles.xml" Id="Rb59ddfcfca34419a" /><Relationship Type="http://schemas.openxmlformats.org/officeDocument/2006/relationships/slide" Target="/ppt/slides/slide1.xml" Id="R69b9b32086164e86" /><Relationship Type="http://schemas.openxmlformats.org/officeDocument/2006/relationships/slide" Target="/ppt/slides/slide2.xml" Id="Ra16f982013944cfc" /><Relationship Type="http://schemas.openxmlformats.org/officeDocument/2006/relationships/slide" Target="/ppt/slides/slide3.xml" Id="Rde908ecb0e6e4fae" /><Relationship Type="http://schemas.openxmlformats.org/officeDocument/2006/relationships/slide" Target="/ppt/slides/slide4.xml" Id="Rb9b98b109bab4c69" /><Relationship Type="http://schemas.openxmlformats.org/officeDocument/2006/relationships/slide" Target="/ppt/slides/slide5.xml" Id="Rf795f07af2664828" /><Relationship Type="http://schemas.openxmlformats.org/officeDocument/2006/relationships/slide" Target="/ppt/slides/slide6.xml" Id="Ra35f7e59bfea468e" /><Relationship Type="http://schemas.openxmlformats.org/officeDocument/2006/relationships/slide" Target="/ppt/slides/slide7.xml" Id="R80a2f8cdc25f445b" /><Relationship Type="http://schemas.openxmlformats.org/officeDocument/2006/relationships/slide" Target="/ppt/slides/slide8.xml" Id="Rdf7eee2959a2446f" /><Relationship Type="http://schemas.openxmlformats.org/officeDocument/2006/relationships/slide" Target="/ppt/slides/slide9.xml" Id="R7567988821e9453d" /><Relationship Type="http://schemas.openxmlformats.org/officeDocument/2006/relationships/slide" Target="/ppt/slides/slide10.xml" Id="R2106fd3b8b1d4af5" /><Relationship Type="http://schemas.openxmlformats.org/officeDocument/2006/relationships/slide" Target="/ppt/slides/slide11.xml" Id="Rb7dc2443e58e4ffc" /><Relationship Type="http://schemas.openxmlformats.org/officeDocument/2006/relationships/slide" Target="/ppt/slides/slide12.xml" Id="R9d5310ed72a54d5f" /><Relationship Type="http://schemas.openxmlformats.org/officeDocument/2006/relationships/slide" Target="/ppt/slides/slide13.xml" Id="R77386b6c1aa54ea6" /><Relationship Type="http://schemas.openxmlformats.org/officeDocument/2006/relationships/slide" Target="/ppt/slides/slide14.xml" Id="R6f225edb145a451e" /><Relationship Type="http://schemas.openxmlformats.org/officeDocument/2006/relationships/slide" Target="/ppt/slides/slide15.xml" Id="R013615076d304fdf" /><Relationship Type="http://schemas.openxmlformats.org/officeDocument/2006/relationships/slide" Target="/ppt/slides/slide16.xml" Id="R8af8416a2b8443b0" /><Relationship Type="http://schemas.openxmlformats.org/officeDocument/2006/relationships/slide" Target="/ppt/slides/slide17.xml" Id="R42c4d9cdc26048d1" /><Relationship Type="http://schemas.openxmlformats.org/officeDocument/2006/relationships/slide" Target="/ppt/slides/slide18.xml" Id="R63c5a1bfeadc48f4" /><Relationship Type="http://schemas.openxmlformats.org/officeDocument/2006/relationships/slide" Target="/ppt/slides/slide19.xml" Id="R7821009387204490" /><Relationship Type="http://schemas.openxmlformats.org/officeDocument/2006/relationships/slide" Target="/ppt/slides/slide20.xml" Id="R4cd6c1d6abb24360" /><Relationship Type="http://schemas.openxmlformats.org/officeDocument/2006/relationships/slide" Target="/ppt/slides/slide21.xml" Id="R0fd451862682475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aeb10927ec0482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a4d0b3ed4fe40af" /><Relationship Type="http://schemas.openxmlformats.org/officeDocument/2006/relationships/notesMaster" Target="/ppt/notesMasters/notesMaster1.xml" Id="Rf6b8880a38fb4ff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8f265f1c8a34e80" /><Relationship Type="http://schemas.openxmlformats.org/officeDocument/2006/relationships/notesMaster" Target="/ppt/notesMasters/notesMaster1.xml" Id="Rcb2b09ee33f74c4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2bffa6c1f774714" /><Relationship Type="http://schemas.openxmlformats.org/officeDocument/2006/relationships/notesMaster" Target="/ppt/notesMasters/notesMaster1.xml" Id="R861753c059ae4a8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e06408be4984493" /><Relationship Type="http://schemas.openxmlformats.org/officeDocument/2006/relationships/notesMaster" Target="/ppt/notesMasters/notesMaster1.xml" Id="Rc8dd141759ea436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a5adb293e5b4972" /><Relationship Type="http://schemas.openxmlformats.org/officeDocument/2006/relationships/notesMaster" Target="/ppt/notesMasters/notesMaster1.xml" Id="R6d131feb6f8d42d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cdfaa133da34697" /><Relationship Type="http://schemas.openxmlformats.org/officeDocument/2006/relationships/notesMaster" Target="/ppt/notesMasters/notesMaster1.xml" Id="R9d5c13899818419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c0e191eddf447c9" /><Relationship Type="http://schemas.openxmlformats.org/officeDocument/2006/relationships/notesMaster" Target="/ppt/notesMasters/notesMaster1.xml" Id="Rc901f0daffe545c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d82b87942d14a6d" /><Relationship Type="http://schemas.openxmlformats.org/officeDocument/2006/relationships/notesMaster" Target="/ppt/notesMasters/notesMaster1.xml" Id="R73c5ec70cdb54b5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11d18618f774863" /><Relationship Type="http://schemas.openxmlformats.org/officeDocument/2006/relationships/notesMaster" Target="/ppt/notesMasters/notesMaster1.xml" Id="R678acebba2a4414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7ab37ff8d714752" /><Relationship Type="http://schemas.openxmlformats.org/officeDocument/2006/relationships/notesMaster" Target="/ppt/notesMasters/notesMaster1.xml" Id="Rfb891027c3ee41e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2bd02d03be64191" /><Relationship Type="http://schemas.openxmlformats.org/officeDocument/2006/relationships/notesMaster" Target="/ppt/notesMasters/notesMaster1.xml" Id="Rc5f0f7ccb875472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c97eb8e359e410e" /><Relationship Type="http://schemas.openxmlformats.org/officeDocument/2006/relationships/notesMaster" Target="/ppt/notesMasters/notesMaster1.xml" Id="R5e9f766ba2d94c5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ae7587c49dc4b52" /><Relationship Type="http://schemas.openxmlformats.org/officeDocument/2006/relationships/notesMaster" Target="/ppt/notesMasters/notesMaster1.xml" Id="Ra0800ccb57d947c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935216d5e914f68" /><Relationship Type="http://schemas.openxmlformats.org/officeDocument/2006/relationships/notesMaster" Target="/ppt/notesMasters/notesMaster1.xml" Id="R460a08d70d5746a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ddb16dfae6642ed" /><Relationship Type="http://schemas.openxmlformats.org/officeDocument/2006/relationships/notesMaster" Target="/ppt/notesMasters/notesMaster1.xml" Id="R18c44c1233ad4e9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ead64680d62441b" /><Relationship Type="http://schemas.openxmlformats.org/officeDocument/2006/relationships/notesMaster" Target="/ppt/notesMasters/notesMaster1.xml" Id="R56b1fb28db554ab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1d08ae868c44221" /><Relationship Type="http://schemas.openxmlformats.org/officeDocument/2006/relationships/notesMaster" Target="/ppt/notesMasters/notesMaster1.xml" Id="Rab45702d4de14f3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3d17673851b48c7" /><Relationship Type="http://schemas.openxmlformats.org/officeDocument/2006/relationships/notesMaster" Target="/ppt/notesMasters/notesMaster1.xml" Id="Rfef23463edef4f2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283ad7ce8284108" /><Relationship Type="http://schemas.openxmlformats.org/officeDocument/2006/relationships/notesMaster" Target="/ppt/notesMasters/notesMaster1.xml" Id="Raafd7e5261384a4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1a941c09912477f" /><Relationship Type="http://schemas.openxmlformats.org/officeDocument/2006/relationships/notesMaster" Target="/ppt/notesMasters/notesMaster1.xml" Id="R0315e53d8ee74da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f05912fc7c94c5b" /><Relationship Type="http://schemas.openxmlformats.org/officeDocument/2006/relationships/notesMaster" Target="/ppt/notesMasters/notesMaster1.xml" Id="Rfee6002a173c463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Açılışta aday öğrenciye bölümün yalnızca ders veren değil, gerçek projelerin sergilendiği ve araştırmanın öğrencinin gözünün önünde yaşadığı bir ortam sunduğunu vurgulayın.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Görsel: https://eem-muhendislik.omu.edu.tr/tr/haberler/20242025-bitirme-projesileri-sergisi</a:t>
            </a:r>
          </a:p>
          <a:p xmlns:a="http://schemas.openxmlformats.org/drawingml/2006/main">
            <a:r>
              <a:t>- Logo: https://eem-muhendislik.omu.edu.tr/user/themes/fakulte/assets/images/omu_tr.png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Q1 yayınların tümü görünür biçimde listelenmiştir. Her kayıtta başlık, dergi, bölüm yazarı ve DOI birlikte verilir; ayrıntılı yazar listesi canlı doğrulama tablosunda yer alır.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Yayın başlıkları, yazar eşleşmeleri ve çeyrek doğrulaması: https://docs.google.com/spreadsheets/d/108bM0oz7ZR0XT_FDJOGxUD_nuZiHKqrShXf7gkJE9Vs/edit</a:t>
            </a:r>
          </a:p>
          <a:p xmlns:a="http://schemas.openxmlformats.org/drawingml/2006/main">
            <a:r>
              <a:t>- DOI: https://doi.org/10.1016/j.jestch.2024.101680</a:t>
            </a:r>
          </a:p>
          <a:p xmlns:a="http://schemas.openxmlformats.org/drawingml/2006/main">
            <a:r>
              <a:t>- DOI: https://doi.org/10.36909/jer.17121</a:t>
            </a:r>
          </a:p>
          <a:p xmlns:a="http://schemas.openxmlformats.org/drawingml/2006/main">
            <a:r>
              <a:t>- DOI: https://doi.org/10.36909/jer.15811</a:t>
            </a:r>
          </a:p>
          <a:p xmlns:a="http://schemas.openxmlformats.org/drawingml/2006/main">
            <a:r>
              <a:t>- DOI: https://doi.org/10.1109/tpel.2022.3230547</a:t>
            </a:r>
          </a:p>
          <a:p xmlns:a="http://schemas.openxmlformats.org/drawingml/2006/main">
            <a:r>
              <a:t>- DOI: https://doi.org/10.3390/diagnostics13061081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Buradaki sayılar proje başvurusu değil, doğrulama envanterindeki proje/patent kayıtlarıdır. Program çeşitliliği öğrencinin akademik, sanayi ve uluslararası projelerle temas edebildiğini gösterir.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Canlı proje ve patent envanteri: https://docs.google.com/spreadsheets/d/108bM0oz7ZR0XT_FDJOGxUD_nuZiHKqrShXf7gkJE9Vs/edit</a:t>
            </a:r>
          </a:p>
          <a:p xmlns:a="http://schemas.openxmlformats.org/drawingml/2006/main">
            <a:r>
              <a:t>- AVESİS proje profilleri: https://avesis.omu.edu.tr/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Tutarların farklı para birimlerinde olduğunu açıkça belirtin; karşılaştırmalı bir sıralama yapılmıyor. Kamuya açık kaynağı olmayan bütçeler bu slayta alınmamıştır.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Myoelektrik protez: https://www.omu.edu.tr/tr/icerik/haber/tusebden-omu-akademisyenlerine-2-milyon-500-bin-tl-butceli-proje-destegi</a:t>
            </a:r>
          </a:p>
          <a:p xmlns:a="http://schemas.openxmlformats.org/drawingml/2006/main">
            <a:r>
              <a:t>- LiDAR-SLAM/PCM DAPSİS: https://dapsis.omu.edu.tr/proje/6c16bef8-caa2-4655-b048-19d9348e0f77/otonom-araclar-icin-uretilen-pcmlerin-gnss-imu-destekli-lidar-slam-algoritmalariyla-olusturulmasi-ve-degisim-belirleme-algoritmalari-ile-guncellenmesi</a:t>
            </a:r>
          </a:p>
          <a:p xmlns:a="http://schemas.openxmlformats.org/drawingml/2006/main">
            <a:r>
              <a:t>- LiDAR-SLAM bütçe: https://muhendislik.omu.edu.tr/tr/toplumsal-katki/birim-faaliyetleri/ar-ge</a:t>
            </a:r>
          </a:p>
          <a:p xmlns:a="http://schemas.openxmlformats.org/drawingml/2006/main">
            <a:r>
              <a:t>- RF kuvvetlendirici proje kaydı: https://avesis.omu.edu.tr/proje/03e2473d-51ae-47a5-b216-42a2520c22e2/rf-mikrodalga-verici-sistemleri-icin-yeni-teknikler-kullanan-2-6ghz-yuksek-verimli-yuksek-guclu-guc-kuvvetlendiricisi-tasarimi</a:t>
            </a:r>
          </a:p>
          <a:p xmlns:a="http://schemas.openxmlformats.org/drawingml/2006/main">
            <a:r>
              <a:t>- RF kuvvetlendirici bütçe: https://elektrikelektronikmuhendisligi.samsun.edu.tr/elektrik-elektronik-muh-bolum-faaliyet-raporu-2023-2024-yili/</a:t>
            </a:r>
          </a:p>
          <a:p xmlns:a="http://schemas.openxmlformats.org/drawingml/2006/main">
            <a:r>
              <a:t>- Uzaktan hasta izleme: https://eem-muhendislik.omu.edu.tr/tr/haberler/tuesebden-boeluemuemuez-akademisyeninen-791-bin-tl-buetceli-proje-destegi</a:t>
            </a:r>
          </a:p>
          <a:p xmlns:a="http://schemas.openxmlformats.org/drawingml/2006/main">
            <a:r>
              <a:t>- NEETPRO: https://www.omu.edu.tr/tr/icerik/haber/bu-genclik-iyi-cikarabilir-projesi-tanitildi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 posterler projelerin sadece başlık ve bütçeden ibaret olmadığını; farklı disiplinlerden ekipleri ve somut problem alanlarını görünür kıldığını gösterir.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Daimi kron reçinesi: https://www.omu.edu.tr/tr/icerik/haber/dijital-dis-hekimligine-yerli-ve-dayanikli-recine-destegi</a:t>
            </a:r>
          </a:p>
          <a:p xmlns:a="http://schemas.openxmlformats.org/drawingml/2006/main">
            <a:r>
              <a:t>- TÜBİTAK 1505 motor sürücü: https://eem-muhendislik.omu.edu.tr/tr/haberler/bolumumuz-akademisyenlerine-tubitak-1505-proje-destegi</a:t>
            </a:r>
          </a:p>
          <a:p xmlns:a="http://schemas.openxmlformats.org/drawingml/2006/main">
            <a:r>
              <a:t>- PsyMAP: https://eem-muhendislik.omu.edu.tr/tr/haberler/tubitak-1001-basarisi</a:t>
            </a:r>
          </a:p>
          <a:p xmlns:a="http://schemas.openxmlformats.org/drawingml/2006/main">
            <a:r>
              <a:t>- Uzaktan hasta izleme: https://eem-muhendislik.omu.edu.tr/tr/haberler/tuesebden-boeluemuemuez-akademisyeninen-791-bin-tl-buetceli-proje-destegi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 slaytta öğrencinin araştırma ve yarışma kültüründeki görünürlüğünü öne çıkarın. 33 değeri 2024 duyurusundaki 18 kabul ile 2025 duyurusundaki 15 kabulün toplamıdır.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NEETPRO: https://www.omu.edu.tr/tr/icerik/haber/bu-genclik-iyi-cikarabilir-projesi-tanitildi</a:t>
            </a:r>
          </a:p>
          <a:p xmlns:a="http://schemas.openxmlformats.org/drawingml/2006/main">
            <a:r>
              <a:t>- TEKNOFEST 2025: https://eem-muhendislik.omu.edu.tr/tr/haberler/teknofest-2025te-turkiye-ikinciligi</a:t>
            </a:r>
          </a:p>
          <a:p xmlns:a="http://schemas.openxmlformats.org/drawingml/2006/main">
            <a:r>
              <a:t>- TÜBİTAK 2209 2025: https://eem-muhendislik.omu.edu.tr/tr/haberler/tubitak-2209-basvurularnda-buyuk-basar</a:t>
            </a:r>
          </a:p>
          <a:p xmlns:a="http://schemas.openxmlformats.org/drawingml/2006/main">
            <a:r>
              <a:t>- TÜBİTAK 2209 2024: https://eem-muhendislik.omu.edu.tr/tr/haberler/tubitak-2209-a-ve-2200-b-programlarindan-destek-kazananlarimiz</a:t>
            </a:r>
          </a:p>
          <a:p xmlns:a="http://schemas.openxmlformats.org/drawingml/2006/main">
            <a:r>
              <a:t>- TEKNOFEST 2024 dereceleri: https://eem-muhendislik.omu.edu.tr/tr/haberler/teknofest-2024te-1-turkiye-ikinciligi-ve-1-turkiye-ucunculugu</a:t>
            </a:r>
          </a:p>
          <a:p xmlns:a="http://schemas.openxmlformats.org/drawingml/2006/main">
            <a:r>
              <a:t>- Canlı envanter: https://docs.google.com/spreadsheets/d/108bM0oz7ZR0XT_FDJOGxUD_nuZiHKqrShXf7gkJE9Vs/edit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Fotoğraflar, öğrencilerin yarışma ve patent süreçlerinde yalnızca isim olarak değil ekipleriyle birlikte görünür olduğunu gösterir. Kadrajlar yüzleri kesmeyecek biçimde korunmuştur.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TEKNOFEST 2024 görseli: Kullanıcının eklediği OMU_EEM_2023_2026_Basarilar_Sunum.pptx, slayt 6</a:t>
            </a:r>
          </a:p>
          <a:p xmlns:a="http://schemas.openxmlformats.org/drawingml/2006/main">
            <a:r>
              <a:t>- TEKNOFEST 2025 görseli: Kullanıcının eklediği OMU_EEM_2023_2026_Basarilar_Sunum.pptx, slayt 11</a:t>
            </a:r>
          </a:p>
          <a:p xmlns:a="http://schemas.openxmlformats.org/drawingml/2006/main">
            <a:r>
              <a:t>- Patent yarışması görseli: Kullanıcının eklediği OMU_EEM_2023_2026_Basarilar_Sunum.pptx, slayt 14</a:t>
            </a:r>
          </a:p>
          <a:p xmlns:a="http://schemas.openxmlformats.org/drawingml/2006/main">
            <a:r>
              <a:t>- TEKNOFEST 2024 duyurusu: https://eem-muhendislik.omu.edu.tr/tr/haberler/teknofest-2024te-1-turkiye-ikinciligi-ve-1-turkiye-ucunculugu</a:t>
            </a:r>
          </a:p>
          <a:p xmlns:a="http://schemas.openxmlformats.org/drawingml/2006/main">
            <a:r>
              <a:t>- TEKNOFEST 2025 duyurusu: https://eem-muhendislik.omu.edu.tr/tr/haberler/teknofest-2025te-turkiye-ikinciligi</a:t>
            </a:r>
          </a:p>
          <a:p xmlns:a="http://schemas.openxmlformats.org/drawingml/2006/main">
            <a:r>
              <a:t>- Patent ve öğrenci başarı envanteri: https://docs.google.com/spreadsheets/d/108bM0oz7ZR0XT_FDJOGxUD_nuZiHKqrShXf7gkJE9Vs/edit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Zaman çizgisi, öğrencinin yalnız final ürünüyle değil başvuru, ekip kurma ve tekrar deneme süreçleriyle geliştiğini anlatır. 2026 maddesi yeni kabul ve desteklerin yönünü özetler; bir derece iddiası içermez.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Canlı öğrenci projesi ve TEKNOFEST envanteri: https://docs.google.com/spreadsheets/d/108bM0oz7ZR0XT_FDJOGxUD_nuZiHKqrShXf7gkJE9Vs/edit</a:t>
            </a:r>
          </a:p>
          <a:p xmlns:a="http://schemas.openxmlformats.org/drawingml/2006/main">
            <a:r>
              <a:t>- TÜBİTAK 2209 2025: https://eem-muhendislik.omu.edu.tr/tr/haberler/tubitak-2209-basvurularnda-buyuk-basar</a:t>
            </a:r>
          </a:p>
          <a:p xmlns:a="http://schemas.openxmlformats.org/drawingml/2006/main">
            <a:r>
              <a:t>- TÜBİTAK 2209 2024: https://eem-muhendislik.omu.edu.tr/tr/haberler/tubitak-2209-a-ve-2200-b-programlarindan-destek-kazananlarimiz</a:t>
            </a:r>
          </a:p>
          <a:p xmlns:a="http://schemas.openxmlformats.org/drawingml/2006/main">
            <a:r>
              <a:t>- TEKNOFEST 2024: https://eem-muhendislik.omu.edu.tr/tr/haberler/teknofest-2024te-1-turkiye-ikinciligi-ve-1-turkiye-ucunculugu</a:t>
            </a:r>
          </a:p>
          <a:p xmlns:a="http://schemas.openxmlformats.org/drawingml/2006/main">
            <a:r>
              <a:t>- TEKNOFEST 2025: https://eem-muhendislik.omu.edu.tr/tr/haberler/teknofest-2025te-turkiye-ikinciligi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Serginin öğrenciyi gerçek mühendislik iletişimine hazırladığını vurgulayın: yapılan işin yalnız çalışması değil, açıklanması, savunulması ve gösterilmesi de beklenir.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- 2024–2025 Bitirme Projesi Sergisi: https://eem-muhendislik.omu.edu.tr/tr/haberler/20242025-bitirme-projesileri-sergisi</a:t>
            </a:r>
          </a:p>
          <a:p xmlns:a="http://schemas.openxmlformats.org/drawingml/2006/main">
            <a:r>
              <a:t>- 2024 Mühendislik Fakültesi genel sergisi — 40 proje ve 20 yarışma başvurusu: https://www.omu.edu.tr/tr/icerik/haber/omu-muhendislik-fakultesi-ogrencilerinin-bolum-bitirme-projeleri-sergilendi</a:t>
            </a:r>
          </a:p>
          <a:p xmlns:a="http://schemas.openxmlformats.org/drawingml/2006/main">
            <a:r>
              <a:t>- Bitirme Projesi süreçleri ve jüri: https://eem-muhendislik.omu.edu.tr/tr/haberler/eem480-bitirme-projesi-hk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 slayt, tek tek proje ve yayınları aday öğrencinin anlayabileceği etki alanlarına çevirir. Bir öğrencinin aynı proje içinde birden çok ekseni birleştirebileceğini belirtin.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 ve yayın eşleştirmeleri: https://docs.google.com/spreadsheets/d/108bM0oz7ZR0XT_FDJOGxUD_nuZiHKqrShXf7gkJE9Vs/edit</a:t>
            </a:r>
          </a:p>
          <a:p xmlns:a="http://schemas.openxmlformats.org/drawingml/2006/main">
            <a:r>
              <a:t>- Bölüm eğitim/araştırma kapsamı: https://eem-muhendislik.omu.edu.tr/tr/__pages/egitim/lisans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Aday öğrenciye bölümün vaat ettiği yolculuğu dört fiille anlatın: öğren, uygula, üret ve paylaş. Önceki slaytlardaki proje, yayın ve yarışma örnekleri bu yolculuğun kanıtlarıdır.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Program çıktıları: https://eem-muhendislik.omu.edu.tr/tr/egitim/program-ciktilari</a:t>
            </a:r>
          </a:p>
          <a:p xmlns:a="http://schemas.openxmlformats.org/drawingml/2006/main">
            <a:r>
              <a:t>- Bitirme projesi süreçleri: https://eem-muhendislik.omu.edu.tr/tr/haberler/eem480-bitirme-projesi-hk</a:t>
            </a:r>
          </a:p>
          <a:p xmlns:a="http://schemas.openxmlformats.org/drawingml/2006/main">
            <a:r>
              <a:t>- Öğrenci proje envanteri: https://docs.google.com/spreadsheets/d/108bM0oz7ZR0XT_FDJOGxUD_nuZiHKqrShXf7gkJE9Vs/edit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 slayt bölümün ölçeğini tek bakışta verir. Yayın sayısı, yayımlanmış çalışmalarla kabul edilmiş IEEE Access kaydını birlikte içerir; toplam 41 kayıt güncel doğrulama tablosunda yer almaktadır.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Canlı envanter: https://docs.google.com/spreadsheets/d/108bM0oz7ZR0XT_FDJOGxUD_nuZiHKqrShXf7gkJE9Vs/edit</a:t>
            </a:r>
          </a:p>
          <a:p xmlns:a="http://schemas.openxmlformats.org/drawingml/2006/main">
            <a:r>
              <a:t>- Bölüm genel bilgileri: https://eem-muhendislik.omu.edu.tr/tr/hakkinda/genel-bilgiler</a:t>
            </a:r>
          </a:p>
          <a:p xmlns:a="http://schemas.openxmlformats.org/drawingml/2006/main">
            <a:r>
              <a:t>- Akademik personel: https://eem-muhendislik.omu.edu.tr/tr/personel/akademik-personel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Videoları sunum sırasında açmak zorunlu değildir; adaylar ve aileler sunum sonrasında da bağlantılara tıklayabilir. İki güncel resmî film, OMÜ’nün kampüs yaşamını ve Samsun ile ilişkisini tamamlayıcı açılardan gösterir.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OMÜ Tanıtım Filmi 2026: https://www.youtube.com/watch?v=EK0X5bcck1I</a:t>
            </a:r>
          </a:p>
          <a:p xmlns:a="http://schemas.openxmlformats.org/drawingml/2006/main">
            <a:r>
              <a:t>- OMÜ Tanıtım Filmi 2025: https://www.youtube.com/watch?v=v-fpbg1beBo</a:t>
            </a:r>
          </a:p>
          <a:p xmlns:a="http://schemas.openxmlformats.org/drawingml/2006/main">
            <a:r>
              <a:t>- OMÜ aday öğrenci tanıtım filmleri: https://aday.omu.edu.tr/tanitim-filmleri.php</a:t>
            </a:r>
          </a:p>
          <a:p xmlns:a="http://schemas.openxmlformats.org/drawingml/2006/main">
            <a:r>
              <a:t>- Bölüm video galerisi: https://eem-muhendislik.omu.edu.tr/tr/galeri/videolar</a:t>
            </a:r>
          </a:p>
          <a:p xmlns:a="http://schemas.openxmlformats.org/drawingml/2006/main">
            <a:r>
              <a:t>- Bölüm Instagram bağlantısı: https://www.instagram.com/omu_eem/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Kapanışta aday öğrenciye somut bir çağrı yapın: merakını ve üretme isteğini, bölümün laboratuvar, proje, yarışma ve araştırma olanaklarıyla birleştirmeye davet edin.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Bölüm ana sayfası: https://eem-muhendislik.omu.edu.tr/tr</a:t>
            </a:r>
          </a:p>
          <a:p xmlns:a="http://schemas.openxmlformats.org/drawingml/2006/main">
            <a:r>
              <a:t>- İletişim ve adres: https://eem-muhendislik.omu.edu.tr/tr/personel/akademik-personel</a:t>
            </a:r>
          </a:p>
          <a:p xmlns:a="http://schemas.openxmlformats.org/drawingml/2006/main">
            <a:r>
              <a:t>- Görsel: https://www.omu.edu.tr/tr/icerik/haber/muhendislik-fakultesi-mezunlarini-gelecege-ugurladi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Yedi anabilim dalını birer ayrı koridor gibi değil, öğrencinin proje sırasında birleştirebildiği uzmanlık eksenleri olarak anlatın.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Bölüm anabilim dalları: https://eem-muhendislik.omu.edu.tr/tr/personel/akademik-personel</a:t>
            </a:r>
          </a:p>
          <a:p xmlns:a="http://schemas.openxmlformats.org/drawingml/2006/main">
            <a:r>
              <a:t>- Lisans programı ve bölüm olanakları: https://eem-muhendislik.omu.edu.tr/tr/__pages/egitim/lisans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Öğrenciye sunulan deneyimin yalnızca teorik derslerden ibaret olmadığını; her aşamada ölçme, devre kurma, kodlama, prototipleme ve sunma becerisi kazandırıldığını vurgulayın.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Lisans ve laboratuvar olanakları: https://eem-muhendislik.omu.edu.tr/tr/__pages/egitim/lisans</a:t>
            </a:r>
          </a:p>
          <a:p xmlns:a="http://schemas.openxmlformats.org/drawingml/2006/main">
            <a:r>
              <a:t>- Laboratuvar listesi: https://eem-muhendislik.omu.edu.tr/tr/arastirma/laboratuvar</a:t>
            </a:r>
          </a:p>
          <a:p xmlns:a="http://schemas.openxmlformats.org/drawingml/2006/main">
            <a:r>
              <a:t>- Bitirme sergisi fotoğrafları: https://eem-muhendislik.omu.edu.tr/tr/haberler/20242025-bitirme-projesileri-sergisi</a:t>
            </a:r>
          </a:p>
          <a:p xmlns:a="http://schemas.openxmlformats.org/drawingml/2006/main">
            <a:r>
              <a:t>- TEKNOFEST 2024 takım görseli: Kullanıcının eklediği OMU_EEM_2023_2026_Basarilar_Sunum.pptx, slayt 7</a:t>
            </a:r>
          </a:p>
          <a:p xmlns:a="http://schemas.openxmlformats.org/drawingml/2006/main">
            <a:r>
              <a:t>- TEKNOFEST 2025 takım görseli: Kullanıcının eklediği OMU_EEM_2023_2026_Basarilar_Sunum.pptx, slayt 12</a:t>
            </a:r>
          </a:p>
          <a:p xmlns:a="http://schemas.openxmlformats.org/drawingml/2006/main">
            <a:r>
              <a:t>- Bitirme projesi süreçleri: https://eem-muhendislik.omu.edu.tr/tr/haberler/eem480-bitirme-projesi-hk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Farklı anabilim dallarındaki deneyimli akademisyenlerin projelerde, yayınlarda ve öğrenci takımlarında birlikte çalıştığını vurgulayın. İsimlere tıklanarak AVESİS profilleri açılabilir.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Akademik personel sayfası: https://eem-muhendislik.omu.edu.tr/tr/personel/akademik-personel</a:t>
            </a:r>
          </a:p>
          <a:p xmlns:a="http://schemas.openxmlformats.org/drawingml/2006/main">
            <a:r>
              <a:t>- AVESİS doğrulama tablosu: https://docs.google.com/spreadsheets/d/108bM0oz7ZR0XT_FDJOGxUD_nuZiHKqrShXf7gkJE9Vs/edit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 slayt bölümün yalnızca kıdemli hocalardan değil, günlük laboratuvar ve proje takibini sürdüren genç akademik kadrodan da güç aldığını gösterir.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Akademik personel sayfası: https://eem-muhendislik.omu.edu.tr/tr/personel/akademik-personel</a:t>
            </a:r>
          </a:p>
          <a:p xmlns:a="http://schemas.openxmlformats.org/drawingml/2006/main">
            <a:r>
              <a:t>- AVESİS doğrulama tablosu: https://docs.google.com/spreadsheets/d/108bM0oz7ZR0XT_FDJOGxUD_nuZiHKqrShXf7gkJE9Vs/edit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Yayın sayısını tek başına değil, enerji, haberleşme, yapay zekâ, biyomedikal ve kontrol alanlarına yayılan ortak bir araştırma kültürünün göstergesi olarak anlatın.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Canlı yayın envanteri: https://docs.google.com/spreadsheets/d/108bM0oz7ZR0XT_FDJOGxUD_nuZiHKqrShXf7gkJE9Vs/edit</a:t>
            </a:r>
          </a:p>
          <a:p xmlns:a="http://schemas.openxmlformats.org/drawingml/2006/main">
            <a:r>
              <a:t>- Sınıflama: WoS/JCR 2025 verisi, 2026 sürümü; en iyi JIF kategori çeyreği</a:t>
            </a:r>
          </a:p>
          <a:p xmlns:a="http://schemas.openxmlformats.org/drawingml/2006/main">
            <a:r>
              <a:t>- Yeni kabul kaydı: Digital Twin-Driven Machine Learning and Physics-Informed Data Augmentation for Clutter-Resilient Chipless RFID Decoding in Smart Logistics — IEEE Access (Q2)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Q1 yayınların tümü görünür biçimde listelenmiştir. Her kayıtta başlık, dergi, bölüm yazarı ve DOI birlikte verilir; ayrıntılı yazar listesi canlı doğrulama tablosunda yer alır.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Yayın başlıkları, yazar eşleşmeleri ve çeyrek doğrulaması: https://docs.google.com/spreadsheets/d/108bM0oz7ZR0XT_FDJOGxUD_nuZiHKqrShXf7gkJE9Vs/edit</a:t>
            </a:r>
          </a:p>
          <a:p xmlns:a="http://schemas.openxmlformats.org/drawingml/2006/main">
            <a:r>
              <a:t>- DOI: https://doi.org/10.3390/math14061050</a:t>
            </a:r>
          </a:p>
          <a:p xmlns:a="http://schemas.openxmlformats.org/drawingml/2006/main">
            <a:r>
              <a:t>- DOI: https://doi.org/10.1038/s41598-026-37323-2</a:t>
            </a:r>
          </a:p>
          <a:p xmlns:a="http://schemas.openxmlformats.org/drawingml/2006/main">
            <a:r>
              <a:t>- DOI: https://doi.org/10.3390/math13203246</a:t>
            </a:r>
          </a:p>
          <a:p xmlns:a="http://schemas.openxmlformats.org/drawingml/2006/main">
            <a:r>
              <a:t>- DOI: https://doi.org/10.3390/diagnostics15172190</a:t>
            </a:r>
          </a:p>
          <a:p xmlns:a="http://schemas.openxmlformats.org/drawingml/2006/main">
            <a:r>
              <a:t>- DOI: https://doi.org/10.3390/diagnostics15050645</a:t>
            </a:r>
          </a:p>
          <a:p xmlns:a="http://schemas.openxmlformats.org/drawingml/2006/main">
            <a:r>
              <a:t>- DOI: https://doi.org/10.1109/tte.2025.3601382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Q1 yayınların tümü görünür biçimde listelenmiştir. Her kayıtta başlık, dergi, bölüm yazarı ve DOI birlikte verilir; ayrıntılı yazar listesi canlı doğrulama tablosunda yer alır.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Yayın başlıkları, yazar eşleşmeleri ve çeyrek doğrulaması: https://docs.google.com/spreadsheets/d/108bM0oz7ZR0XT_FDJOGxUD_nuZiHKqrShXf7gkJE9Vs/edit</a:t>
            </a:r>
          </a:p>
          <a:p xmlns:a="http://schemas.openxmlformats.org/drawingml/2006/main">
            <a:r>
              <a:t>- DOI: https://doi.org/10.1016/j.jestch.2025.102144</a:t>
            </a:r>
          </a:p>
          <a:p xmlns:a="http://schemas.openxmlformats.org/drawingml/2006/main">
            <a:r>
              <a:t>- DOI: https://doi.org/10.1109/tpel.2023.3326383</a:t>
            </a:r>
          </a:p>
          <a:p xmlns:a="http://schemas.openxmlformats.org/drawingml/2006/main">
            <a:r>
              <a:t>- DOI: https://doi.org/10.1016/j.iot.2024.101148</a:t>
            </a:r>
          </a:p>
          <a:p xmlns:a="http://schemas.openxmlformats.org/drawingml/2006/main">
            <a:r>
              <a:t>- DOI: https://doi.org/10.1109/ojcoms.2024.3365708</a:t>
            </a:r>
          </a:p>
          <a:p xmlns:a="http://schemas.openxmlformats.org/drawingml/2006/main">
            <a:r>
              <a:t>- DOI: https://doi.org/10.1109/tii.2024.3404591</a:t>
            </a:r>
          </a:p>
          <a:p xmlns:a="http://schemas.openxmlformats.org/drawingml/2006/main">
            <a:r>
              <a:t>- DOI: https://doi.org/10.1016/j.imavis.2024.105046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029474641409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c463805c72245a2" /><Relationship Type="http://schemas.openxmlformats.org/officeDocument/2006/relationships/slideLayout" Target="/ppt/slideLayouts/slideLayout1.xml" Id="Rcc2b96f493ef490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b96f493ef490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a9248011435f" /><Relationship Type="http://schemas.openxmlformats.org/officeDocument/2006/relationships/image" Target="/ppt/media/image.jpeg" Id="R5ba2bf12d39946af" /><Relationship Type="http://schemas.openxmlformats.org/officeDocument/2006/relationships/image" Target="/ppt/media/image.png" Id="R287b2a2f12344497" /><Relationship Type="http://schemas.openxmlformats.org/officeDocument/2006/relationships/notesSlide" Target="/ppt/notesSlides/notesSlide1.xml" Id="R73df581dae2640b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f262efcd4e6b" /><Relationship Type="http://schemas.openxmlformats.org/officeDocument/2006/relationships/hyperlink" Target="https://doi.org/10.1016/j.jestch.2024.101680" TargetMode="External" Id="Rc9c9615e863b42ec" /><Relationship Type="http://schemas.openxmlformats.org/officeDocument/2006/relationships/hyperlink" Target="https://doi.org/10.36909/jer.17121" TargetMode="External" Id="R472bb31f24de4d3c" /><Relationship Type="http://schemas.openxmlformats.org/officeDocument/2006/relationships/hyperlink" Target="https://doi.org/10.36909/jer.15811" TargetMode="External" Id="R62118d45fb36487a" /><Relationship Type="http://schemas.openxmlformats.org/officeDocument/2006/relationships/hyperlink" Target="https://doi.org/10.1109/tpel.2022.3230547" TargetMode="External" Id="R65e4ad3a37e54eae" /><Relationship Type="http://schemas.openxmlformats.org/officeDocument/2006/relationships/hyperlink" Target="https://doi.org/10.3390/diagnostics13061081" TargetMode="External" Id="R90cacfb2b1ab485c" /><Relationship Type="http://schemas.openxmlformats.org/officeDocument/2006/relationships/notesSlide" Target="/ppt/notesSlides/notesSlide10.xml" Id="R8b85dae57754468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5115044b5468e" /><Relationship Type="http://schemas.openxmlformats.org/officeDocument/2006/relationships/notesSlide" Target="/ppt/notesSlides/notesSlide11.xml" Id="R2be73a20ddcb44a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a1324a05f4209" /><Relationship Type="http://schemas.openxmlformats.org/officeDocument/2006/relationships/notesSlide" Target="/ppt/notesSlides/notesSlide12.xml" Id="R8c1f315f5df345b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df0f6c1346e8" /><Relationship Type="http://schemas.openxmlformats.org/officeDocument/2006/relationships/image" Target="/ppt/media/image10.jpeg" Id="R93e4234bc382434f" /><Relationship Type="http://schemas.openxmlformats.org/officeDocument/2006/relationships/image" Target="/ppt/media/image11.jpeg" Id="R857eda350d7a4c1d" /><Relationship Type="http://schemas.openxmlformats.org/officeDocument/2006/relationships/image" Target="/ppt/media/image12.jpeg" Id="Rb273aa5408d04ce4" /><Relationship Type="http://schemas.openxmlformats.org/officeDocument/2006/relationships/image" Target="/ppt/media/image18.png" Id="Rf513481c32744260" /><Relationship Type="http://schemas.openxmlformats.org/officeDocument/2006/relationships/notesSlide" Target="/ppt/notesSlides/notesSlide13.xml" Id="Raeb0be801d774e8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854b6e264104" /><Relationship Type="http://schemas.openxmlformats.org/officeDocument/2006/relationships/image" Target="/ppt/media/image13.jpeg" Id="R22cde64602d1484c" /><Relationship Type="http://schemas.openxmlformats.org/officeDocument/2006/relationships/image" Target="/ppt/media/image14.jpeg" Id="Rb5d801d3b0484843" /><Relationship Type="http://schemas.openxmlformats.org/officeDocument/2006/relationships/image" Target="/ppt/media/image15.jpeg" Id="Rdc0b531ade0b4b3d" /><Relationship Type="http://schemas.openxmlformats.org/officeDocument/2006/relationships/notesSlide" Target="/ppt/notesSlides/notesSlide14.xml" Id="R08b217cdad4f454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10a08cbf420f" /><Relationship Type="http://schemas.openxmlformats.org/officeDocument/2006/relationships/image" Target="/ppt/media/image16.jpeg" Id="R09ac8bda342d431f" /><Relationship Type="http://schemas.openxmlformats.org/officeDocument/2006/relationships/image" Target="/ppt/media/image17.jpeg" Id="R24f4b51a73fc48d7" /><Relationship Type="http://schemas.openxmlformats.org/officeDocument/2006/relationships/image" Target="/ppt/media/image18.jpeg" Id="R3cadc4c7c3de43b2" /><Relationship Type="http://schemas.openxmlformats.org/officeDocument/2006/relationships/notesSlide" Target="/ppt/notesSlides/notesSlide15.xml" Id="R5ebcd80d4c8b435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701c611a443fc" /><Relationship Type="http://schemas.openxmlformats.org/officeDocument/2006/relationships/notesSlide" Target="/ppt/notesSlides/notesSlide16.xml" Id="Ra59846a3071241b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2058372a44fe4" /><Relationship Type="http://schemas.openxmlformats.org/officeDocument/2006/relationships/image" Target="/ppt/media/image19.jpeg" Id="Rd8d025dabafb4b09" /><Relationship Type="http://schemas.openxmlformats.org/officeDocument/2006/relationships/image" Target="/ppt/media/image20.jpeg" Id="Ra1de9efcb8624365" /><Relationship Type="http://schemas.openxmlformats.org/officeDocument/2006/relationships/image" Target="/ppt/media/image21.jpeg" Id="R094e634da7db401a" /><Relationship Type="http://schemas.openxmlformats.org/officeDocument/2006/relationships/notesSlide" Target="/ppt/notesSlides/notesSlide17.xml" Id="R0451b210ece6425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76bd280847dd" /><Relationship Type="http://schemas.openxmlformats.org/officeDocument/2006/relationships/notesSlide" Target="/ppt/notesSlides/notesSlide18.xml" Id="Redbc09e2ac4c49b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275f9d1cd46a6" /><Relationship Type="http://schemas.openxmlformats.org/officeDocument/2006/relationships/notesSlide" Target="/ppt/notesSlides/notesSlide19.xml" Id="Rfa1d454beedc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803c1c524db9" /><Relationship Type="http://schemas.openxmlformats.org/officeDocument/2006/relationships/notesSlide" Target="/ppt/notesSlides/notesSlide2.xml" Id="R70fb2713c55a48f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77ae0c424682" /><Relationship Type="http://schemas.openxmlformats.org/officeDocument/2006/relationships/image" Target="/ppt/media/image22.jpeg" Id="R2f4187d71cce4ea3" /><Relationship Type="http://schemas.openxmlformats.org/officeDocument/2006/relationships/hyperlink" Target="https://www.youtube.com/watch?v=EK0X5bcck1I" TargetMode="External" Id="Rb712b747ce5a4e11" /><Relationship Type="http://schemas.openxmlformats.org/officeDocument/2006/relationships/hyperlink" Target="https://www.youtube.com/watch?v=EK0X5bcck1I" TargetMode="External" Id="R436225eaa94d4763" /><Relationship Type="http://schemas.openxmlformats.org/officeDocument/2006/relationships/image" Target="/ppt/media/image23.jpeg" Id="R1dae100ae4d64987" /><Relationship Type="http://schemas.openxmlformats.org/officeDocument/2006/relationships/hyperlink" Target="https://www.youtube.com/watch?v=v-fpbg1beBo" TargetMode="External" Id="R0bb0772ab7dd4f15" /><Relationship Type="http://schemas.openxmlformats.org/officeDocument/2006/relationships/hyperlink" Target="https://www.youtube.com/watch?v=v-fpbg1beBo" TargetMode="External" Id="R4fa5480c71534fb6" /><Relationship Type="http://schemas.openxmlformats.org/officeDocument/2006/relationships/hyperlink" Target="https://eem-muhendislik.omu.edu.tr/tr" TargetMode="External" Id="R721802de1bca4263" /><Relationship Type="http://schemas.openxmlformats.org/officeDocument/2006/relationships/hyperlink" Target="https://www.instagram.com/omu_eem/" TargetMode="External" Id="R3965052b707a44c8" /><Relationship Type="http://schemas.openxmlformats.org/officeDocument/2006/relationships/notesSlide" Target="/ppt/notesSlides/notesSlide20.xml" Id="R35c9e26bf63b4c8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4865c7e314cfb" /><Relationship Type="http://schemas.openxmlformats.org/officeDocument/2006/relationships/image" Target="/ppt/media/image24.jpeg" Id="R3c53ee6d68f74003" /><Relationship Type="http://schemas.openxmlformats.org/officeDocument/2006/relationships/hyperlink" Target="https://eem-muhendislik.omu.edu.tr/tr" TargetMode="External" Id="R9028b3d9bb7a4cf2" /><Relationship Type="http://schemas.openxmlformats.org/officeDocument/2006/relationships/notesSlide" Target="/ppt/notesSlides/notesSlide21.xml" Id="Re4dfa707c290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fba93866b4291" /><Relationship Type="http://schemas.openxmlformats.org/officeDocument/2006/relationships/notesSlide" Target="/ppt/notesSlides/notesSlide3.xml" Id="Rcc118bb7b756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5f8eb324496c" /><Relationship Type="http://schemas.openxmlformats.org/officeDocument/2006/relationships/image" Target="/ppt/media/image2.jpeg" Id="R7d7b75efbd6a4c3e" /><Relationship Type="http://schemas.openxmlformats.org/officeDocument/2006/relationships/image" Target="/ppt/media/image3.jpeg" Id="R3bbff8a7d4124265" /><Relationship Type="http://schemas.openxmlformats.org/officeDocument/2006/relationships/image" Target="/ppt/media/image4.jpeg" Id="R8a47142b6e164bef" /><Relationship Type="http://schemas.openxmlformats.org/officeDocument/2006/relationships/image" Target="/ppt/media/image5.jpeg" Id="R7c3de53c3e6a4037" /><Relationship Type="http://schemas.openxmlformats.org/officeDocument/2006/relationships/notesSlide" Target="/ppt/notesSlides/notesSlide4.xml" Id="R79b5856b2567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2b04cf714558" /><Relationship Type="http://schemas.openxmlformats.org/officeDocument/2006/relationships/image" Target="/ppt/media/image6.jpeg" Id="R80987a558521413c" /><Relationship Type="http://schemas.openxmlformats.org/officeDocument/2006/relationships/hyperlink" Target="https://avesis.omu.edu.tr/mustafa.aktas" TargetMode="External" Id="Re19411e52e5f43d3" /><Relationship Type="http://schemas.openxmlformats.org/officeDocument/2006/relationships/image" Target="/ppt/media/image2.png" Id="R2a9c383eceb6421c" /><Relationship Type="http://schemas.openxmlformats.org/officeDocument/2006/relationships/hyperlink" Target="https://avesis.omu.edu.tr/ckurnaz" TargetMode="External" Id="R94bfba399ecd4d7e" /><Relationship Type="http://schemas.openxmlformats.org/officeDocument/2006/relationships/image" Target="/ppt/media/image7.jpeg" Id="R9c413c41ca7e40de" /><Relationship Type="http://schemas.openxmlformats.org/officeDocument/2006/relationships/hyperlink" Target="https://avesis.omu.edu.tr/hulya.gokalp" TargetMode="External" Id="R8ae0fea1708941d3" /><Relationship Type="http://schemas.openxmlformats.org/officeDocument/2006/relationships/image" Target="/ppt/media/image3.png" Id="R6e77eea63e6147b3" /><Relationship Type="http://schemas.openxmlformats.org/officeDocument/2006/relationships/hyperlink" Target="https://avesis.omu.edu.tr/serap.karagol" TargetMode="External" Id="Rcacc433c88114965" /><Relationship Type="http://schemas.openxmlformats.org/officeDocument/2006/relationships/image" Target="/ppt/media/image4.png" Id="R20959394390e4e21" /><Relationship Type="http://schemas.openxmlformats.org/officeDocument/2006/relationships/hyperlink" Target="https://avesis.omu.edu.tr/cenk.gezegin" TargetMode="External" Id="R2a8702123ae0401e" /><Relationship Type="http://schemas.openxmlformats.org/officeDocument/2006/relationships/image" Target="/ppt/media/image5.png" Id="Rb96ed7ef82f642c9" /><Relationship Type="http://schemas.openxmlformats.org/officeDocument/2006/relationships/hyperlink" Target="https://avesis.omu.edu.tr/ctepe" TargetMode="External" Id="R34f485fd56d441a6" /><Relationship Type="http://schemas.openxmlformats.org/officeDocument/2006/relationships/image" Target="/ppt/media/image6.png" Id="Ra7c9dfca6222411c" /><Relationship Type="http://schemas.openxmlformats.org/officeDocument/2006/relationships/hyperlink" Target="https://avesis.omu.edu.tr/bkengiz" TargetMode="External" Id="R427134ca8d8f4c1b" /><Relationship Type="http://schemas.openxmlformats.org/officeDocument/2006/relationships/image" Target="/ppt/media/image7.png" Id="Red5f85cba7d24ab4" /><Relationship Type="http://schemas.openxmlformats.org/officeDocument/2006/relationships/hyperlink" Target="https://avesis.omu.edu.tr/dogan.yildiz" TargetMode="External" Id="Racab910b0acf4baf" /><Relationship Type="http://schemas.openxmlformats.org/officeDocument/2006/relationships/image" Target="/ppt/media/image8.png" Id="R05d2109647e44790" /><Relationship Type="http://schemas.openxmlformats.org/officeDocument/2006/relationships/hyperlink" Target="https://avesis.omu.edu.tr/sedau" TargetMode="External" Id="Rf9651637b14f4533" /><Relationship Type="http://schemas.openxmlformats.org/officeDocument/2006/relationships/notesSlide" Target="/ppt/notesSlides/notesSlide5.xml" Id="R774747d4c010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21e7017140b4" /><Relationship Type="http://schemas.openxmlformats.org/officeDocument/2006/relationships/image" Target="/ppt/media/image9.png" Id="R08ec5e5cc33444d5" /><Relationship Type="http://schemas.openxmlformats.org/officeDocument/2006/relationships/hyperlink" Target="https://avesis.omu.edu.tr/baris.cavus" TargetMode="External" Id="Rd30f37f7c8b848aa" /><Relationship Type="http://schemas.openxmlformats.org/officeDocument/2006/relationships/image" Target="/ppt/media/image8.jpeg" Id="Rdf3975c260564f17" /><Relationship Type="http://schemas.openxmlformats.org/officeDocument/2006/relationships/hyperlink" Target="https://avesis.omu.edu.tr/secil.yilmaz" TargetMode="External" Id="R780276ec66794f65" /><Relationship Type="http://schemas.openxmlformats.org/officeDocument/2006/relationships/image" Target="/ppt/media/image10.png" Id="Rcdce5ec74eee430f" /><Relationship Type="http://schemas.openxmlformats.org/officeDocument/2006/relationships/hyperlink" Target="https://avesis.omu.edu.tr/selim.aras" TargetMode="External" Id="R503a451ec9424b94" /><Relationship Type="http://schemas.openxmlformats.org/officeDocument/2006/relationships/image" Target="/ppt/media/image11.png" Id="R632ffd186b9a4f4a" /><Relationship Type="http://schemas.openxmlformats.org/officeDocument/2006/relationships/hyperlink" Target="https://avesis.omu.edu.tr/idris.sancaktar" TargetMode="External" Id="R948495d023804958" /><Relationship Type="http://schemas.openxmlformats.org/officeDocument/2006/relationships/image" Target="/ppt/media/image9.jpeg" Id="R3c14a6b478e946d1" /><Relationship Type="http://schemas.openxmlformats.org/officeDocument/2006/relationships/hyperlink" Target="https://avesis.omu.edu.tr/ilyase" TargetMode="External" Id="R7fa5cfd11b8e4073" /><Relationship Type="http://schemas.openxmlformats.org/officeDocument/2006/relationships/image" Target="/ppt/media/image12.png" Id="Rb2668a7a1bae4a8b" /><Relationship Type="http://schemas.openxmlformats.org/officeDocument/2006/relationships/hyperlink" Target="https://avesis.omu.edu.tr/fatih.durmus" TargetMode="External" Id="Rc785be6dae3b419a" /><Relationship Type="http://schemas.openxmlformats.org/officeDocument/2006/relationships/image" Target="/ppt/media/image13.png" Id="Ra155d566e2554da4" /><Relationship Type="http://schemas.openxmlformats.org/officeDocument/2006/relationships/hyperlink" Target="https://avesis.omu.edu.tr/ahmet.turgut" TargetMode="External" Id="Rcb94b83991844353" /><Relationship Type="http://schemas.openxmlformats.org/officeDocument/2006/relationships/image" Target="/ppt/media/image14.png" Id="Rea515dd0281042f9" /><Relationship Type="http://schemas.openxmlformats.org/officeDocument/2006/relationships/hyperlink" Target="https://avesis.omu.edu.tr/mehmetserdar.celik" TargetMode="External" Id="R167e73b2b9b04979" /><Relationship Type="http://schemas.openxmlformats.org/officeDocument/2006/relationships/image" Target="/ppt/media/image15.png" Id="R2c93caa43a86449d" /><Relationship Type="http://schemas.openxmlformats.org/officeDocument/2006/relationships/hyperlink" Target="https://avesis.omu.edu.tr/muhammetriza.karadavut" TargetMode="External" Id="Rc469ce5b5f6a448f" /><Relationship Type="http://schemas.openxmlformats.org/officeDocument/2006/relationships/image" Target="/ppt/media/image16.png" Id="R57864e78b5144ca2" /><Relationship Type="http://schemas.openxmlformats.org/officeDocument/2006/relationships/hyperlink" Target="https://avesis.omu.edu.tr/eyup.kalkisim" TargetMode="External" Id="R6245b6e3084f4ba0" /><Relationship Type="http://schemas.openxmlformats.org/officeDocument/2006/relationships/image" Target="/ppt/media/image17.png" Id="R10e84896f7a14e3f" /><Relationship Type="http://schemas.openxmlformats.org/officeDocument/2006/relationships/hyperlink" Target="https://avesis.omu.edu.tr/burcu.keskin" TargetMode="External" Id="R71d149e7590c4c04" /><Relationship Type="http://schemas.openxmlformats.org/officeDocument/2006/relationships/notesSlide" Target="/ppt/notesSlides/notesSlide6.xml" Id="Rc1ffb4d8ec97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597ed4d7c4a26" /><Relationship Type="http://schemas.openxmlformats.org/officeDocument/2006/relationships/notesSlide" Target="/ppt/notesSlides/notesSlide7.xml" Id="R33dad11d7894413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73d3580e244c8" /><Relationship Type="http://schemas.openxmlformats.org/officeDocument/2006/relationships/hyperlink" Target="https://doi.org/10.3390/math14061050" TargetMode="External" Id="Rc93000b3384f41a1" /><Relationship Type="http://schemas.openxmlformats.org/officeDocument/2006/relationships/hyperlink" Target="https://doi.org/10.1038/s41598-026-37323-2" TargetMode="External" Id="R12267c8ed2054287" /><Relationship Type="http://schemas.openxmlformats.org/officeDocument/2006/relationships/hyperlink" Target="https://doi.org/10.3390/math13203246" TargetMode="External" Id="R64632c6e4f754ab8" /><Relationship Type="http://schemas.openxmlformats.org/officeDocument/2006/relationships/hyperlink" Target="https://doi.org/10.3390/diagnostics15172190" TargetMode="External" Id="R0adb7ff9bca74c18" /><Relationship Type="http://schemas.openxmlformats.org/officeDocument/2006/relationships/hyperlink" Target="https://doi.org/10.3390/diagnostics15050645" TargetMode="External" Id="R81728d889bdc4e50" /><Relationship Type="http://schemas.openxmlformats.org/officeDocument/2006/relationships/hyperlink" Target="https://doi.org/10.1109/tte.2025.3601382" TargetMode="External" Id="Rcf93cbc8dad44044" /><Relationship Type="http://schemas.openxmlformats.org/officeDocument/2006/relationships/notesSlide" Target="/ppt/notesSlides/notesSlide8.xml" Id="R60e4b0ec81ba4ee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3f20d613c4c4c" /><Relationship Type="http://schemas.openxmlformats.org/officeDocument/2006/relationships/hyperlink" Target="https://doi.org/10.1016/j.jestch.2025.102144" TargetMode="External" Id="R9400a5c81bd74711" /><Relationship Type="http://schemas.openxmlformats.org/officeDocument/2006/relationships/hyperlink" Target="https://doi.org/10.1109/tpel.2023.3326383" TargetMode="External" Id="R2594d54148d44a1a" /><Relationship Type="http://schemas.openxmlformats.org/officeDocument/2006/relationships/hyperlink" Target="https://doi.org/10.1016/j.iot.2024.101148" TargetMode="External" Id="Rc5d49efc824c4a68" /><Relationship Type="http://schemas.openxmlformats.org/officeDocument/2006/relationships/hyperlink" Target="https://doi.org/10.1109/ojcoms.2024.3365708" TargetMode="External" Id="Re117ce95aba044ee" /><Relationship Type="http://schemas.openxmlformats.org/officeDocument/2006/relationships/hyperlink" Target="https://doi.org/10.1109/tii.2024.3404591" TargetMode="External" Id="R1766a112a4f0464b" /><Relationship Type="http://schemas.openxmlformats.org/officeDocument/2006/relationships/hyperlink" Target="https://doi.org/10.1016/j.imavis.2024.105046" TargetMode="External" Id="R93e9ad5f3f9448ea" /><Relationship Type="http://schemas.openxmlformats.org/officeDocument/2006/relationships/notesSlide" Target="/ppt/notesSlides/notesSlide9.xml" Id="R4587bda292fc481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2F4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a2bf12d39946af"/>
          <a:srcRect xmlns:a="http://schemas.openxmlformats.org/drawingml/2006/main" l="18542" t="0" r="185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38900" y="0"/>
            <a:ext cx="57531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8D1050-18A7-4138-A648-1D3628E4A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389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F4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7b2a2f12344497"/>
          <a:stretch xmlns:a="http://schemas.openxmlformats.org/drawingml/2006/main"/>
        </p:blipFill>
        <p:spPr>
          <a:xfrm xmlns:a="http://schemas.openxmlformats.org/drawingml/2006/main">
            <a:off x="554397" y="476250"/>
            <a:ext cx="872405" cy="8763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2B5A60-1165-4B8D-A723-10FB1A3F2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0550"/>
            <a:ext cx="419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 i="0">
                <a:solidFill>
                  <a:srgbClr val="CFE7F0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FE7F0"/>
                </a:solidFill>
                <a:latin typeface="Arial"/>
                <a:ea typeface="Arial"/>
                <a:cs typeface="Arial"/>
              </a:rPr>
              <a:t>ONDOKUZ MAYIS ÜNİVERSİTESİ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8AE17D-C580-4C8E-8E07-0E08BD028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33550"/>
            <a:ext cx="5334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66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49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9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Elektrik-Elektronik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49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9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Mühendisliği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9B9123-D29D-4271-A721-CE3EB710A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38550"/>
            <a:ext cx="50958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 i="0">
                <a:solidFill>
                  <a:srgbClr val="D8EEF4"/>
                </a:solidFill>
                <a:latin typeface="Arial"/>
                <a:ea typeface="Arial"/>
                <a:cs typeface="Arial"/>
              </a:defRPr>
            </a:pPr>
            <a:r>
              <a:rPr sz="1950" b="0" i="0">
                <a:solidFill>
                  <a:srgbClr val="D8EEF4"/>
                </a:solidFill>
                <a:latin typeface="Arial"/>
                <a:ea typeface="Arial"/>
                <a:cs typeface="Arial"/>
              </a:rPr>
              <a:t>Geleceğin enerjisini, haberleşmesini ve akıllı sistemlerini birlikte tasarla.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74895C-81AA-4426-94DB-523871EBD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48250"/>
            <a:ext cx="34290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786DE2-EEBB-4E35-A180-6159D2730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76825"/>
            <a:ext cx="3200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2023–2026 BAŞARI VE FAALİYETLER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FCCBD8-BCB7-4EAF-B671-7F34A45D8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9817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 i="0">
                <a:solidFill>
                  <a:srgbClr val="CFE7F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CFE7F0"/>
                </a:solidFill>
                <a:latin typeface="Arial"/>
                <a:ea typeface="Arial"/>
                <a:cs typeface="Arial"/>
              </a:rPr>
              <a:t>Atakum · Samsun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6076E9-9FDE-4326-9589-7C4C92195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C8D7E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8D7E0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2E597B-8133-4B5F-9CB5-933DFBBE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C8D7E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8D7E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2516350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539ACF9-5BF5-43CF-8B53-28CE3C795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Q1 yayınların tamamı · 3/3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E37066-C71A-4156-BDB2-B4771D01B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17 kayıt; DOI bağlantıları tıklanabilir, AVESİS ve WoS/JCR kaynaklarıyla doğrulanmıştır.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9FAA26-A65E-44E2-990B-78C682CA5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97DDC3-3633-4C5E-9097-952668D27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26E085-3C27-4396-B53D-42912B2F0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E17766-0637-412A-BD4A-9629A4F18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1450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98CF0B-4029-41EE-96BA-AF1CCCCF3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4307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2024 · Q1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B8BD4F-E7A0-45BC-897C-6FBB2F695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69545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Power line Communication: Revolutionizing data transfer over electrical distribution networks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776BCE-1EAB-4F5F-8681-15BF44E4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Engineering Science and Technology, an International Journal  ·  Seda Üstün Ercan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5975F5-5447-41A6-BC1B-52A789FCA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5747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c9c9615e863b42ec"/>
              </a:rPr>
              <a:t>10.1016/j.jestch.2024.101680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DC86B5-D42C-4149-9A5B-F75ECD0E1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8115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1F8796-C3AF-4CB6-9CC0-2A8BB675E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71450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11C8BA-2F7A-408A-9457-FC06D1B6F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4307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2023 · Q1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94B301-4B3E-4083-AA11-9BFFE94D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169545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Comparison of Deep Learning Approaches in Classification of the Chest X-Ray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549F9A-7F3B-48C2-AABD-248106DE0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0505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Journal of Engineering Research  ·  Serap Karagöl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2B1252-7287-4650-B872-107E1837E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5747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472bb31f24de4d3c"/>
              </a:rPr>
              <a:t>10.36909/jer.17121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EB2FD6-6C10-4C80-A4A6-FDF0EEF9B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57525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6F5167-9A19-4585-89DB-A39881E77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90875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3525B2-6D30-4E9E-B4FE-CD85FA750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1945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2023 · Q1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7EDD58-2BF4-47E9-9043-F2BBDEE70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171825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Enhancement of Power Quality in Power Distribution Systems Using FC-TCR Based Compensation Systems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9F3B8C-8829-474F-B2C3-36EE900FD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81425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Journal of Engineering Research  ·  Seçil Genç · Cenk Gezegin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843754B-E40D-4B5E-932D-97B548E85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33850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62118d45fb36487a"/>
              </a:rPr>
              <a:t>10.36909/jer.15811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8BCA5BB-7DD2-46A8-B391-5711AAFBA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057525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7604E8-5DD7-434A-B354-62EC645C4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190875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37F844-4D9B-4DD3-A148-A750EEC86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1945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2023 · Q1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40122E-9E99-4E5E-97A6-DE035A1F6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171825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MPC-Based Flux Weakening Control for Induction Motor Drive With DTC for Electric Vehicles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E544DB6-7B53-4959-9ECE-D49C45FC0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81425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IEEE Transactions on Power Electronics  ·  Barış Çavuş · Mustafa Aktaş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127FB31-99A3-4830-B52D-0BCE47CE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33850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65e4ad3a37e54eae"/>
              </a:rPr>
              <a:t>10.1109/tpel.2022.3230547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CC447DE-C750-4E34-9AA6-A899168FA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453390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42138FB-FC23-4603-9E14-9C4A73D24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466725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6C88842-7272-4BEF-B798-45ED10E27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469582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2023 · Q1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0020564-FC55-4418-A949-F4C72FC1F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64820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Prediction of Coronary Artery Disease Using Machine Learning Techniques with Iris Analysis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61FF93F-C955-4445-86D6-A3F791628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525780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Diagnostics  ·  Çetin Kurnaz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84A108A-FD2E-48D3-A74C-4C219FD65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561022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90cacfb2b1ab485c"/>
              </a:rPr>
              <a:t>10.3390/diagnostics13061081</a:t>
            </a:r>
          </a:p>
        </p:txBody>
      </p:sp>
    </p:spTree>
    <p:extLst>
      <p:ext uri="{BB962C8B-B14F-4D97-AF65-F5344CB8AC3E}">
        <p14:creationId xmlns:p14="http://schemas.microsoft.com/office/powerpoint/2010/main" val="55347387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82F4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CC2B401-7A4F-4B29-8E3E-D4ABA4BE2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Araştırma ekosistemi: farklı fonlar, ortak üretim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3C8984-391E-4CF0-9DA1-0F74DBB1B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C9DEE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C9DEE7"/>
                </a:solidFill>
                <a:latin typeface="Arial"/>
                <a:ea typeface="Arial"/>
                <a:cs typeface="Arial"/>
              </a:rPr>
              <a:t>2023–2026 doğrulama envanterindeki proje ve patent kayıtları.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D75DE7-7D5F-4DE6-A80C-8CBD05607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C8D7E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8D7E0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BB01F1-10B5-44CB-9EA8-0F4026669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C8D7E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8D7E0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CA5D2B-D61E-42FD-8E94-FE2366B79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52600"/>
            <a:ext cx="3590925" cy="179070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22B8CF"/>
          </a:solidFill>
          <a:ln xmlns:a="http://schemas.openxmlformats.org/drawingml/2006/main" w="9525">
            <a:solidFill>
              <a:srgbClr val="3E647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29164A-D0C2-43DA-AB69-B78E8088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6215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255DD0-6A54-4630-9888-81C3AA1AD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01930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TÜBİTAK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A8EF6C-C164-4211-9517-F02F69EC0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67000"/>
            <a:ext cx="3095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123B4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23B4D"/>
                </a:solidFill>
                <a:latin typeface="Arial"/>
                <a:ea typeface="Arial"/>
                <a:cs typeface="Arial"/>
              </a:rPr>
              <a:t>1001, 1505, 1707, 1002, 1507 ve bilim-toplum programları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D6D82E-0D16-48ED-A64A-D209F4AD7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752600"/>
            <a:ext cx="3590925" cy="179070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0F8B8D"/>
          </a:solidFill>
          <a:ln xmlns:a="http://schemas.openxmlformats.org/drawingml/2006/main" w="9525">
            <a:solidFill>
              <a:srgbClr val="3E647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97DA5C-5C04-40FF-ABDF-2A44DFC71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96215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5698A4-5A97-4456-8356-942972FEC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201930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TÜSEB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995FA2-90E3-4BEE-8ADF-8F3CD4F1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667000"/>
            <a:ext cx="3095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123B4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123B4D"/>
                </a:solidFill>
                <a:latin typeface="Arial"/>
                <a:ea typeface="Arial"/>
                <a:cs typeface="Arial"/>
              </a:rPr>
              <a:t>Sağlık teknolojileri ve hasta izleme odaklı projeler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7E6744-3389-47BF-85F8-A98684B35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52600"/>
            <a:ext cx="3590925" cy="179070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123F57"/>
          </a:solidFill>
          <a:ln xmlns:a="http://schemas.openxmlformats.org/drawingml/2006/main" w="9525">
            <a:solidFill>
              <a:srgbClr val="3E647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1B2772-79E9-4117-B2F5-05C463940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96215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CEA73C-2508-43BC-97D2-84C8360BF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1930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AB / IPA-II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2540F3-428F-4069-BC3C-6FE322147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667000"/>
            <a:ext cx="3095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C9DEE7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C9DEE7"/>
                </a:solidFill>
                <a:latin typeface="Arial"/>
                <a:ea typeface="Arial"/>
                <a:cs typeface="Arial"/>
              </a:rPr>
              <a:t>NEETPRO — genç istihdamı ve mesleki gelişim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1C6901-D309-43EB-8CD7-D79307A40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3905250"/>
            <a:ext cx="3590925" cy="179070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123F57"/>
          </a:solidFill>
          <a:ln xmlns:a="http://schemas.openxmlformats.org/drawingml/2006/main" w="9525">
            <a:solidFill>
              <a:srgbClr val="3E647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2C5F2C-B4CE-43A8-9E20-8B8DAE28E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411480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4975CD-0439-42C4-8E46-1927B00B9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41719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BAP / Üniversite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F9FC63-3212-4E8E-9870-534D78D46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4819650"/>
            <a:ext cx="3095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C9DEE7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C9DEE7"/>
                </a:solidFill>
                <a:latin typeface="Arial"/>
                <a:ea typeface="Arial"/>
                <a:cs typeface="Arial"/>
              </a:rPr>
              <a:t>AVESİS doğrulamalı araştırma ve uygulama projeleri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990402-241C-492F-B902-0AA31E7A3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05250"/>
            <a:ext cx="3590925" cy="179070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123F57"/>
          </a:solidFill>
          <a:ln xmlns:a="http://schemas.openxmlformats.org/drawingml/2006/main" w="9525">
            <a:solidFill>
              <a:srgbClr val="3E6475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E57E69-8725-4E2F-AE11-534C575F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114800"/>
            <a:ext cx="952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1714A1-CF15-4A28-BC47-E26849A7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1719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Patent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71D2085-B43D-4874-896B-9714E20D8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819650"/>
            <a:ext cx="3095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C9DEE7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C9DEE7"/>
                </a:solidFill>
                <a:latin typeface="Arial"/>
                <a:ea typeface="Arial"/>
                <a:cs typeface="Arial"/>
              </a:rPr>
              <a:t>Bölüm akademisyenleriyle eşleşen AVESİS kayıtları</a:t>
            </a:r>
          </a:p>
        </p:txBody>
      </p:sp>
    </p:spTree>
    <p:extLst>
      <p:ext uri="{BB962C8B-B14F-4D97-AF65-F5344CB8AC3E}">
        <p14:creationId xmlns:p14="http://schemas.microsoft.com/office/powerpoint/2010/main" val="18482116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08252A-2C46-4C4A-8075-77C93230B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Bütçesi resmî kaynaklarda açık güçlü projeler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6394B4-8F9B-44F6-9AF0-B45AFDD52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Yalnız kesin yayımlanmış tutarlar kullanıldı; TL ve avro birbirine çevrilmedi.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254166-4976-41FC-ADD7-970FC7ED2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EDB6F7-C7C8-499F-9A60-3212CC300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B68170-8DD6-4FB8-AAB0-FBDB304F0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0"/>
            <a:ext cx="3590925" cy="18669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B64EB8-29DA-4816-A93C-97A339A77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0"/>
            <a:ext cx="35909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F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073858-5819-4E76-909C-4D0DF0DD2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3133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2.500.000 TL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03993D-249D-40AD-9F7B-A900397CE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31337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Myoelektrik denetimli üst uzuv protez prototipi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FD1388-7FA8-4D68-AC2F-657B4165F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24200"/>
            <a:ext cx="3133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İlyas Eminoğlu · Mehmet Serdar Çelik · Burcu Keskin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6B50A5-F2E1-452A-BCF4-CF7F96DC4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714500"/>
            <a:ext cx="3590925" cy="18669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E400BC-A110-42B0-9E36-C0928C8DE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714500"/>
            <a:ext cx="35909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ABDE48-94F5-46BC-9036-627266A5C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2000250"/>
            <a:ext cx="3133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0E7490"/>
                </a:solidFill>
                <a:latin typeface="Arial"/>
                <a:ea typeface="Arial"/>
                <a:cs typeface="Arial"/>
              </a:rPr>
              <a:t>1.920.000 TL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C6AB56-CFFB-445B-BD5A-A89CB3BCE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2533650"/>
            <a:ext cx="31337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Otonom araçlar için GNSS–IMU destekli LiDAR-SLAM ve PCM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5611B5-7D9F-4668-9942-DEA2F8104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124200"/>
            <a:ext cx="3133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Cenk Gezegin · araştırmacı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93B949-E17F-4CE4-A6C4-5CF39F381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14500"/>
            <a:ext cx="3590925" cy="18669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D24EED-5CC3-4BFD-8A24-1372C0E69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14500"/>
            <a:ext cx="35909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753113-258C-4F6E-851D-4F1B5BC50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000250"/>
            <a:ext cx="3133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 i="0">
                <a:solidFill>
                  <a:srgbClr val="0F8B8D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0F8B8D"/>
                </a:solidFill>
                <a:latin typeface="Arial"/>
                <a:ea typeface="Arial"/>
                <a:cs typeface="Arial"/>
              </a:rPr>
              <a:t>960.000 TL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3FDE97-068C-40FF-98DE-DFED85462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33650"/>
            <a:ext cx="31337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2–6 GHz yüksek verimli, yüksek güçlü RF kuvvetlendirici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8625FE-0867-44EB-A740-BF9CB1D21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24200"/>
            <a:ext cx="3133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Eyüp Selim Kalkışım · proje ekibi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B41C39-581B-4D6E-99E7-94AC6BE2D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3848100"/>
            <a:ext cx="3590925" cy="18669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60045C-C0F1-4EB9-A4AC-CC9AF9B17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3848100"/>
            <a:ext cx="35909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6C2CD4-9882-4285-8634-AC311E008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4133850"/>
            <a:ext cx="3133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 i="0">
                <a:solidFill>
                  <a:srgbClr val="F2B84B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F2B84B"/>
                </a:solidFill>
                <a:latin typeface="Arial"/>
                <a:ea typeface="Arial"/>
                <a:cs typeface="Arial"/>
              </a:rPr>
              <a:t>791.000 TL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BBDC53F-61AA-492F-8462-5AA1C49E6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4667250"/>
            <a:ext cx="31337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Konjestif kalp yetmezliğinde uzaktan hasta izleme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4D43752-3E0F-4DD4-BCB6-1BA26C630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5257800"/>
            <a:ext cx="3133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Hülya Gökalp Clarke · yürütücü; Seda Üstün Ercan · ekip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05C0243-3ABC-4296-BDBE-F3AF5DB9C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48100"/>
            <a:ext cx="3590925" cy="18669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E94F97D-593C-42D1-8135-D2C723442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48100"/>
            <a:ext cx="35909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B4B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ACC44A-2D30-4BD2-B642-3D30A6740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133850"/>
            <a:ext cx="3133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 i="0">
                <a:solidFill>
                  <a:srgbClr val="5B4B8A"/>
                </a:solidFill>
                <a:latin typeface="Arial"/>
                <a:ea typeface="Arial"/>
                <a:cs typeface="Arial"/>
              </a:defRPr>
            </a:pPr>
            <a:r>
              <a:rPr sz="2400" b="1" i="0">
                <a:solidFill>
                  <a:srgbClr val="5B4B8A"/>
                </a:solidFill>
                <a:latin typeface="Arial"/>
                <a:ea typeface="Arial"/>
                <a:cs typeface="Arial"/>
              </a:rPr>
              <a:t>333.053 €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D544C66-5E4F-4737-A654-985A80B85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667250"/>
            <a:ext cx="31337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NEETPRO · Bu Gençlik İyi İş Çıkarabilir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6F2E15-E8E3-4D38-BEF5-A37AD4F61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5257800"/>
            <a:ext cx="3133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Cenk Gezegin · proje koordinatörü</a:t>
            </a:r>
          </a:p>
        </p:txBody>
      </p:sp>
    </p:spTree>
    <p:extLst>
      <p:ext uri="{BB962C8B-B14F-4D97-AF65-F5344CB8AC3E}">
        <p14:creationId xmlns:p14="http://schemas.microsoft.com/office/powerpoint/2010/main" val="37346833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0C813D-1342-49A9-9F3F-C7C943E7E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Projelerin bir yüzü, bir ekibi ve somut bir hedefi var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ECD0CF-82FB-4FA6-ACED-20B31AA4A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Resmî proje posterleri · 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D9CB82-A470-4EE3-B57F-2D58B9174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7D3BC3-75AF-49C3-8B38-044A889D2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FDBFD2-DA12-490D-807D-41F73BAB5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2638425" cy="45148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e4234bc382434f"/>
          <a:stretch xmlns:a="http://schemas.openxmlformats.org/drawingml/2006/main"/>
        </p:blipFill>
        <p:spPr>
          <a:xfrm xmlns:a="http://schemas.openxmlformats.org/drawingml/2006/main">
            <a:off x="590550" y="2099072"/>
            <a:ext cx="2371725" cy="2964656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2A5BEC-1F29-47F5-B2EF-B1EDA6FE8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2333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TÜSEB 2025-B · Yerli daimi kron reçinesi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3AC4A8-80F3-4735-B296-07175A20C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581150"/>
            <a:ext cx="2638425" cy="45148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7eda350d7a4c1d"/>
          <a:stretch xmlns:a="http://schemas.openxmlformats.org/drawingml/2006/main"/>
        </p:blipFill>
        <p:spPr>
          <a:xfrm xmlns:a="http://schemas.openxmlformats.org/drawingml/2006/main">
            <a:off x="3457575" y="2099072"/>
            <a:ext cx="2371725" cy="2964656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F3FDFE-E638-476E-B8B6-87160F514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543550"/>
            <a:ext cx="2333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TÜBİTAK 1505 · L6/L7 motor sürücü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853549-3395-4A2D-A558-E43156104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81150"/>
            <a:ext cx="2638425" cy="45148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73aa5408d04ce4"/>
          <a:stretch xmlns:a="http://schemas.openxmlformats.org/drawingml/2006/main"/>
        </p:blipFill>
        <p:spPr>
          <a:xfrm xmlns:a="http://schemas.openxmlformats.org/drawingml/2006/main">
            <a:off x="6324600" y="2561040"/>
            <a:ext cx="2371725" cy="204072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2B5ACF-3B2B-4CF0-B0FE-77EF82B4A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543550"/>
            <a:ext cx="2333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TÜBİTAK 1001 · PsyMAP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9480DA-7DA1-461A-A4A8-3007E7754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581150"/>
            <a:ext cx="2638425" cy="45148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13481c32744260"/>
          <a:stretch xmlns:a="http://schemas.openxmlformats.org/drawingml/2006/main"/>
        </p:blipFill>
        <p:spPr>
          <a:xfrm xmlns:a="http://schemas.openxmlformats.org/drawingml/2006/main">
            <a:off x="9191625" y="1904063"/>
            <a:ext cx="2371725" cy="3354673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44A9BD-F9EA-4E05-A2EE-7C06A18DA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5543550"/>
            <a:ext cx="2333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TÜSEB · Uzaktan hasta izleme</a:t>
            </a:r>
          </a:p>
        </p:txBody>
      </p:sp>
    </p:spTree>
    <p:extLst>
      <p:ext uri="{BB962C8B-B14F-4D97-AF65-F5344CB8AC3E}">
        <p14:creationId xmlns:p14="http://schemas.microsoft.com/office/powerpoint/2010/main" val="142101666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086048-CBA7-4C22-929C-7F597CEB7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Öğrencinin adı başarı hikâyesinin merkezinde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DDDECB-C8F4-40A8-8450-C8FDCBFB5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Resmî proje ve derece posterleri · II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2B958A-6EFD-44FB-A51C-6BA25B8AD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F91BEB-900A-4FE5-B0AA-7A50F232A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3C1DAC-F5BF-4238-9B47-50B156C2D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2638425" cy="45148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cde64602d1484c"/>
          <a:stretch xmlns:a="http://schemas.openxmlformats.org/drawingml/2006/main"/>
        </p:blipFill>
        <p:spPr>
          <a:xfrm xmlns:a="http://schemas.openxmlformats.org/drawingml/2006/main">
            <a:off x="590550" y="2229000"/>
            <a:ext cx="2371725" cy="27048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3E6382-3ECC-48B1-8A17-999D38FF8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2333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AB / IPA-II · NEETPRO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4B9AE2-8B4F-4392-BB18-548BD149C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581150"/>
            <a:ext cx="2638425" cy="45148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d801d3b0484843"/>
          <a:stretch xmlns:a="http://schemas.openxmlformats.org/drawingml/2006/main"/>
        </p:blipFill>
        <p:spPr>
          <a:xfrm xmlns:a="http://schemas.openxmlformats.org/drawingml/2006/main">
            <a:off x="3457575" y="2099072"/>
            <a:ext cx="2371725" cy="2964656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D57A54-EA3B-4CE1-9DC8-2FC724206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543550"/>
            <a:ext cx="2333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TEKNOFEST 2025 · Türkiye ikinciliği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CE0753-051A-4EB1-8D4E-A36A364BC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81150"/>
            <a:ext cx="2638425" cy="45148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0b531ade0b4b3d"/>
          <a:stretch xmlns:a="http://schemas.openxmlformats.org/drawingml/2006/main"/>
        </p:blipFill>
        <p:spPr>
          <a:xfrm xmlns:a="http://schemas.openxmlformats.org/drawingml/2006/main">
            <a:off x="6324600" y="1802606"/>
            <a:ext cx="2371725" cy="3557588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99FEA1-1C66-463E-B0D8-67EE54867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543550"/>
            <a:ext cx="2333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TÜBİTAK 2209 · 2025’te 15 kabul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0AF457-1401-4CBD-B42E-AC0FA7D95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581150"/>
            <a:ext cx="2676525" cy="4514850"/>
          </a:xfrm>
          <a:prstGeom xmlns:a="http://schemas.openxmlformats.org/drawingml/2006/main" prst="roundRect">
            <a:avLst>
              <a:gd name="adj" fmla="val 2847"/>
            </a:avLst>
          </a:prstGeom>
          <a:solidFill xmlns:a="http://schemas.openxmlformats.org/drawingml/2006/main">
            <a:srgbClr val="082F49"/>
          </a:solidFill>
          <a:ln xmlns:a="http://schemas.openxmlformats.org/drawingml/2006/main" w="9525">
            <a:solidFill>
              <a:srgbClr val="082F4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A80BE5-965D-4BD6-A559-4ED233CAF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981200"/>
            <a:ext cx="20478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350" b="1" i="0">
                <a:solidFill>
                  <a:srgbClr val="22B8C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22B8CF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CBCEC6-8F6F-4A8F-A8A4-266B88FE9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781300"/>
            <a:ext cx="20478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TÜBİTAK 2209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kabul edilen öğrenci projesi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47A28F-8CEE-4199-8193-542FD843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829050"/>
            <a:ext cx="19716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565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013CC0-2121-47EC-B4A5-71B1C85D7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038600"/>
            <a:ext cx="2047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900" b="1" i="0">
                <a:solidFill>
                  <a:srgbClr val="F2B84B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F2B84B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649300-A139-4B28-BD78-BC9053B6E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781550"/>
            <a:ext cx="2047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Türkiye derecesi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5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2024–2025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A29FD2-B9EC-4656-AD40-C5EA225FD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5600700"/>
            <a:ext cx="2047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C9DEE7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C9DEE7"/>
                </a:solidFill>
                <a:latin typeface="Arial"/>
                <a:ea typeface="Arial"/>
                <a:cs typeface="Arial"/>
              </a:rPr>
              <a:t>2 ikincilik · 1 üçüncülük</a:t>
            </a:r>
          </a:p>
        </p:txBody>
      </p:sp>
    </p:spTree>
    <p:extLst>
      <p:ext uri="{BB962C8B-B14F-4D97-AF65-F5344CB8AC3E}">
        <p14:creationId xmlns:p14="http://schemas.microsoft.com/office/powerpoint/2010/main" val="213721893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EECE03-F887-4298-9DCC-29958A72F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Takım çalışması görünür başarıya dönüşüyor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819EF0-4723-495D-9468-880A86046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Yarışma, prototip ve fikrî mülkiyet süreçlerinde öğrenciler başarının merkezinde.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229734-18D9-4603-870B-CA04B8462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A555B0-13BC-4A0F-9077-EFA43A8DF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39459F-513E-48E8-AB26-34D71B529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57350"/>
            <a:ext cx="3590925" cy="4267200"/>
          </a:xfrm>
          <a:prstGeom xmlns:a="http://schemas.openxmlformats.org/drawingml/2006/main" prst="roundRect">
            <a:avLst>
              <a:gd name="adj" fmla="val 2122"/>
            </a:avLst>
          </a:prstGeom>
          <a:solidFill xmlns:a="http://schemas.openxmlformats.org/drawingml/2006/main">
            <a:srgbClr val="F4F8FA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ac8bda342d431f"/>
          <a:stretch xmlns:a="http://schemas.openxmlformats.org/drawingml/2006/main"/>
        </p:blipFill>
        <p:spPr>
          <a:xfrm xmlns:a="http://schemas.openxmlformats.org/drawingml/2006/main">
            <a:off x="609600" y="2118747"/>
            <a:ext cx="3286125" cy="1934706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ED8350-839C-4AA8-A28D-E84C8036C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33900"/>
            <a:ext cx="3171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TEKNOFEST 2024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DB66C7-6316-4085-9087-594D43A1C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10150"/>
            <a:ext cx="3095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Bir Türkiye ikinciliği ve bir Türkiye üçüncülüğü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5C7409-AA93-412B-A822-4CF687F5B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657350"/>
            <a:ext cx="3590925" cy="4267200"/>
          </a:xfrm>
          <a:prstGeom xmlns:a="http://schemas.openxmlformats.org/drawingml/2006/main" prst="roundRect">
            <a:avLst>
              <a:gd name="adj" fmla="val 2122"/>
            </a:avLst>
          </a:prstGeom>
          <a:solidFill xmlns:a="http://schemas.openxmlformats.org/drawingml/2006/main">
            <a:srgbClr val="F4F8FA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f4b51a73fc48d7"/>
          <a:stretch xmlns:a="http://schemas.openxmlformats.org/drawingml/2006/main"/>
        </p:blipFill>
        <p:spPr>
          <a:xfrm xmlns:a="http://schemas.openxmlformats.org/drawingml/2006/main">
            <a:off x="4429125" y="1990190"/>
            <a:ext cx="3286125" cy="219182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0863352-C757-493A-9F5E-95A6053A9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6275" y="4533900"/>
            <a:ext cx="3171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TEKNOFEST 2025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7C807D-366B-4E2F-AC5F-E39192E4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5010150"/>
            <a:ext cx="3095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Akıncılar-Ata Takımı Türkiye ikinciliği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2FCD38-4984-4E66-9F21-5AB88C7EE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657350"/>
            <a:ext cx="3590925" cy="4267200"/>
          </a:xfrm>
          <a:prstGeom xmlns:a="http://schemas.openxmlformats.org/drawingml/2006/main" prst="roundRect">
            <a:avLst>
              <a:gd name="adj" fmla="val 2122"/>
            </a:avLst>
          </a:prstGeom>
          <a:solidFill xmlns:a="http://schemas.openxmlformats.org/drawingml/2006/main">
            <a:srgbClr val="F4F8FA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adc4c7c3de43b2"/>
          <a:stretch xmlns:a="http://schemas.openxmlformats.org/drawingml/2006/main"/>
        </p:blipFill>
        <p:spPr>
          <a:xfrm xmlns:a="http://schemas.openxmlformats.org/drawingml/2006/main">
            <a:off x="8248650" y="2428875"/>
            <a:ext cx="3286125" cy="131445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7253AA-AACE-441F-B9A8-87886371D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533900"/>
            <a:ext cx="3171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Patentle Türkiye 2025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9891F6-A627-4B27-9B6B-A6251E8E7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010150"/>
            <a:ext cx="3095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Öğrenci patent yarışmasında ödül</a:t>
            </a:r>
          </a:p>
        </p:txBody>
      </p:sp>
    </p:spTree>
    <p:extLst>
      <p:ext uri="{BB962C8B-B14F-4D97-AF65-F5344CB8AC3E}">
        <p14:creationId xmlns:p14="http://schemas.microsoft.com/office/powerpoint/2010/main" val="170016374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2B1F6A-E0B3-48C5-A165-B95461DF1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Öğrenci araştırması yarışma başarısına dönüşüyor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F3DC11-58A3-4BD6-9980-338406969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Başvuru, prototip, takım ve ulusal derece aynı kültürün ardışık halkalarıdır.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A413ED-64B3-4CEE-844F-7AD9401A7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C737D8-9499-4957-9F10-FFC48BC3F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EC21A1-D55E-4901-9687-3AEAA2D6F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90900"/>
            <a:ext cx="1009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3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53A1E0-110C-47D1-AE9C-0225013B9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099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2F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53E6CC-CAD4-46A6-8604-00A55D3A9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638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2023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5E812A-8ADB-4FDA-86C7-2D33BBC90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29100"/>
            <a:ext cx="24479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Takım ve prototip altyapısı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CEB805-DCD8-41B2-A39D-000F7E85C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38700"/>
            <a:ext cx="23717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Sabit kanat ve VTOL İHA projeleri; BAP destekli yarışma hazırlıkları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BD7C69-86EF-477C-B49B-E4D201F86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32099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E69C28-54A9-4A98-9DE1-42EF59241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825" y="3790950"/>
            <a:ext cx="2638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E7490"/>
                </a:solidFill>
                <a:latin typeface="Arial"/>
                <a:ea typeface="Arial"/>
                <a:cs typeface="Arial"/>
              </a:rPr>
              <a:t>2024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8287FE-D677-4E72-AB37-20A40DD9C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4229100"/>
            <a:ext cx="24479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18 adet 2209 kabulü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46A6A4-80E6-4243-A93D-69C3CCDC7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4838700"/>
            <a:ext cx="23717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TEKNOFEST Tarımsal İKA’da Türkiye ikinciliği ve üçüncülüğü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1F4FAB-80E0-4003-A233-BF82C7CDE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099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4D9C82-B02B-4412-A70F-A916E10F7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790950"/>
            <a:ext cx="2638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0F8B8D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0F8B8D"/>
                </a:solidFill>
                <a:latin typeface="Arial"/>
                <a:ea typeface="Arial"/>
                <a:cs typeface="Arial"/>
              </a:rPr>
              <a:t>2025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424A3F-7EEB-428E-BBEF-485DDF571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229100"/>
            <a:ext cx="24479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15 adet 2209 kabulü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2E57C2-367F-4CFF-81BE-5CC1AE711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838700"/>
            <a:ext cx="23717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11 adet 2209-A + 4 adet 2209-B; TEKNOFEST Türkiye ikinciliği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F3569B-151A-4A0B-98AA-8D3448F26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10825" y="3209925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B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00E3983-FFCF-4A91-88E4-8B9AFDBCA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790950"/>
            <a:ext cx="2638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950" b="1" i="0">
                <a:solidFill>
                  <a:srgbClr val="F2B84B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F2B84B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55E677-B18A-4AC0-BA68-EA4A4E8C7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229100"/>
            <a:ext cx="24479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Yeni ölçek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CED248E-2296-4F47-8D70-BCFF9228C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4838700"/>
            <a:ext cx="23717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TÜBİTAK 1001, 1505 ve sağlık teknolojisi projelerinde yeni destekler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0E0C22-A12F-4189-99C6-7037F8266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038350"/>
            <a:ext cx="962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9 TEKNOFEST proje/faaliyet kaydı  ·  3 ulusal derece  ·  33 TÜBİTAK 2209 kabulü</a:t>
            </a:r>
          </a:p>
        </p:txBody>
      </p:sp>
    </p:spTree>
    <p:extLst>
      <p:ext uri="{BB962C8B-B14F-4D97-AF65-F5344CB8AC3E}">
        <p14:creationId xmlns:p14="http://schemas.microsoft.com/office/powerpoint/2010/main" val="36150767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12B37A-93FC-409A-8AE6-4C70F9900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Bitirme projesi sergisi: fikirden ürüne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6B59A6-2600-4C98-A866-54760742C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Öğrenciler prototiplerini akademisyenlere, öğrencilere ve ziyaretçilere açık biçimde sunuyor.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044531-2E20-4C6C-9660-A2AE44C6E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2ACD3A-5991-42CF-BF9C-6F463B23D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d025dabafb4b09"/>
          <a:srcRect xmlns:a="http://schemas.openxmlformats.org/drawingml/2006/main" l="7836" t="0" r="783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7200" y="1619250"/>
            <a:ext cx="5467350" cy="4324350"/>
          </a:xfrm>
          <a:prstGeom xmlns:a="http://schemas.openxmlformats.org/drawingml/2006/main" prst="roundRect">
            <a:avLst>
              <a:gd name="adj" fmla="val 3524"/>
            </a:avLst>
          </a:prstGeom>
        </p:spPr>
      </p:pic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de9efcb8624365"/>
          <a:srcRect xmlns:a="http://schemas.openxmlformats.org/drawingml/2006/main" l="584" t="0" r="58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619250"/>
            <a:ext cx="2686050" cy="2038350"/>
          </a:xfrm>
          <a:prstGeom xmlns:a="http://schemas.openxmlformats.org/drawingml/2006/main" prst="roundRect">
            <a:avLst>
              <a:gd name="adj" fmla="val 7477"/>
            </a:avLst>
          </a:prstGeom>
        </p:spPr>
      </p:pic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4e634da7db401a"/>
          <a:srcRect xmlns:a="http://schemas.openxmlformats.org/drawingml/2006/main" l="584" t="0" r="58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048750" y="1619250"/>
            <a:ext cx="2686050" cy="2038350"/>
          </a:xfrm>
          <a:prstGeom xmlns:a="http://schemas.openxmlformats.org/drawingml/2006/main" prst="roundRect">
            <a:avLst>
              <a:gd name="adj" fmla="val 7477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2132C7-4C89-4E4A-961C-6CE8AECC4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943350"/>
            <a:ext cx="55245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082F49"/>
          </a:solidFill>
          <a:ln xmlns:a="http://schemas.openxmlformats.org/drawingml/2006/main" w="9525">
            <a:solidFill>
              <a:srgbClr val="082F49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088ED1-7649-4E7C-91B3-520E63D75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1719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22B8C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22B8CF"/>
                </a:solidFill>
                <a:latin typeface="Arial"/>
                <a:ea typeface="Arial"/>
                <a:cs typeface="Arial"/>
              </a:rPr>
              <a:t>2024 FAKÜLTE SERGİSİ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126778-E847-491A-ADD9-3F958BF9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438650"/>
            <a:ext cx="2019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40 proje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144DED-A9A5-4107-A266-66C144CDA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51485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725" b="1" i="0">
                <a:solidFill>
                  <a:srgbClr val="F2B84B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2B84B"/>
                </a:solidFill>
                <a:latin typeface="Arial"/>
                <a:ea typeface="Arial"/>
                <a:cs typeface="Arial"/>
              </a:rPr>
              <a:t>20 yarışma başvurusu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14E782-A5BF-4260-B123-D252E11CE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5067300"/>
            <a:ext cx="4800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0" i="0">
                <a:solidFill>
                  <a:srgbClr val="D7EAF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D7EAF0"/>
                </a:solidFill>
                <a:latin typeface="Arial"/>
                <a:ea typeface="Arial"/>
                <a:cs typeface="Arial"/>
              </a:rPr>
              <a:t>Fakülte genelindeki sergi ölçeği; EEM’de ise proje, prototip, jüri sunumu ve açık sergileme aynı üretim zincirinin parçası.</a:t>
            </a:r>
          </a:p>
        </p:txBody>
      </p:sp>
    </p:spTree>
    <p:extLst>
      <p:ext uri="{BB962C8B-B14F-4D97-AF65-F5344CB8AC3E}">
        <p14:creationId xmlns:p14="http://schemas.microsoft.com/office/powerpoint/2010/main" val="17881811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B07D79-9A92-43E2-A8A4-17BC96090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Araştırmadan toplumsal etkiye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C8C04C-E28A-40C7-9C3B-20F25568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Projeler ve yayınlar dört görünür etki alanında birleşiyor.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B01EE6-99B1-4C8D-B429-43E8F6CA2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9198DB-7E35-4DEB-A420-684A5C1BF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0FBE95-E965-46C8-9E27-6DA84624B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76400"/>
            <a:ext cx="5505450" cy="1924050"/>
          </a:xfrm>
          <a:prstGeom xmlns:a="http://schemas.openxmlformats.org/drawingml/2006/main" prst="roundRect">
            <a:avLst>
              <a:gd name="adj" fmla="val 3960"/>
            </a:avLst>
          </a:prstGeom>
          <a:solidFill xmlns:a="http://schemas.openxmlformats.org/drawingml/2006/main">
            <a:srgbClr val="F4F8FA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B4C945-9901-4043-8038-F7917907A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76400"/>
            <a:ext cx="133350" cy="192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33A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ECA49E-AE4B-4CC7-A456-463F2EA17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1452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Sağlık teknolojileri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B61818-97EA-4991-AC17-3A7BA5114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98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A33A5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A33A5B"/>
                </a:solidFill>
                <a:latin typeface="Arial"/>
                <a:ea typeface="Arial"/>
                <a:cs typeface="Arial"/>
              </a:rPr>
              <a:t>TÜSEB + biyomedikal yapay zekâ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007B1D-8C0A-4246-8E25-237FACECB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0987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Üst uzuv protezi, uzaktan hasta izleme, EMG tabanlı jest tanıma ve klinik karar desteği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FD08F8-7123-4CA1-9418-42A44A475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76400"/>
            <a:ext cx="5505450" cy="1924050"/>
          </a:xfrm>
          <a:prstGeom xmlns:a="http://schemas.openxmlformats.org/drawingml/2006/main" prst="roundRect">
            <a:avLst>
              <a:gd name="adj" fmla="val 3960"/>
            </a:avLst>
          </a:prstGeom>
          <a:solidFill xmlns:a="http://schemas.openxmlformats.org/drawingml/2006/main">
            <a:srgbClr val="F4F8FA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117962-DD40-43DF-8CD7-87ECA3DE8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76400"/>
            <a:ext cx="133350" cy="192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460758-B98E-4F59-B9A1-E0F0876A4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91452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Enerji ve elektrifikasyon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49FFD8-260D-44F9-94D9-80AFF0BB0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4098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F2B84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2B84B"/>
                </a:solidFill>
                <a:latin typeface="Arial"/>
                <a:ea typeface="Arial"/>
                <a:cs typeface="Arial"/>
              </a:rPr>
              <a:t>Güç elektroniği + akıllı şebeke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7C46E2-39F7-437E-A715-8E875803D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80987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Motor sürücüleri, enerji depolama, eVTOL güç üniteleri ve dağıtım sistemleri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F6C37D-8E5D-4FCD-BE56-EFA2FDA52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29050"/>
            <a:ext cx="5505450" cy="1924050"/>
          </a:xfrm>
          <a:prstGeom xmlns:a="http://schemas.openxmlformats.org/drawingml/2006/main" prst="roundRect">
            <a:avLst>
              <a:gd name="adj" fmla="val 3960"/>
            </a:avLst>
          </a:prstGeom>
          <a:solidFill xmlns:a="http://schemas.openxmlformats.org/drawingml/2006/main">
            <a:srgbClr val="F4F8FA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B3FD6A-0F2B-4C63-8172-6BFEE5771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29050"/>
            <a:ext cx="133350" cy="192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42C487-6DC3-428D-8798-E26937DBD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6717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Haberleşme ve yapay zekâ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999CDC-EA39-4302-86E3-7F6037358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6247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0E7490"/>
                </a:solidFill>
                <a:latin typeface="Arial"/>
                <a:ea typeface="Arial"/>
                <a:cs typeface="Arial"/>
              </a:rPr>
              <a:t>RF + ağ + veri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400B5D-CA32-4EF1-AC1B-BCC2AE6F7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9625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Anten tasarımı, RF-EMF analizi, kablosuz ağ güvenliği ve makine öğrenmesi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1FBB88-6BAA-4CDA-B60A-E9E6978E2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29050"/>
            <a:ext cx="5505450" cy="1924050"/>
          </a:xfrm>
          <a:prstGeom xmlns:a="http://schemas.openxmlformats.org/drawingml/2006/main" prst="roundRect">
            <a:avLst>
              <a:gd name="adj" fmla="val 3960"/>
            </a:avLst>
          </a:prstGeom>
          <a:solidFill xmlns:a="http://schemas.openxmlformats.org/drawingml/2006/main">
            <a:srgbClr val="F4F8FA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7F265B-9819-4129-A952-79CAFE51A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29050"/>
            <a:ext cx="133350" cy="1924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8B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5CD245-6CCC-480D-8AA0-E54D3D14F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06717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0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Akıllı hareketlilik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00A53E-B3EB-461A-9F0C-2C8D795D5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56247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E8B57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E8B57"/>
                </a:solidFill>
                <a:latin typeface="Arial"/>
                <a:ea typeface="Arial"/>
                <a:cs typeface="Arial"/>
              </a:rPr>
              <a:t>Otonom sistem + kontrol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9215859-43C5-4121-A28E-D5639675B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9625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LiDAR-SLAM, tarımsal İKA, İHA ve gerçek zamanlı kontrol uygulamaları</a:t>
            </a:r>
          </a:p>
        </p:txBody>
      </p:sp>
    </p:spTree>
    <p:extLst>
      <p:ext uri="{BB962C8B-B14F-4D97-AF65-F5344CB8AC3E}">
        <p14:creationId xmlns:p14="http://schemas.microsoft.com/office/powerpoint/2010/main" val="66366910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82F4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D986AE-1EB0-4AF9-8702-D0110E73D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Burada öğrencilik bir üretim yolculuğudur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5A2AF7-B81E-41AD-AD3B-0F664171B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C9DEE7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C9DEE7"/>
                </a:solidFill>
                <a:latin typeface="Arial"/>
                <a:ea typeface="Arial"/>
                <a:cs typeface="Arial"/>
              </a:rPr>
              <a:t>Bilgi, uygulama, takım ve görünür çıktı birbirini izler.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D44428-E5EE-405C-BE9F-DAA40B079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C8D7E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8D7E0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ADDE96-2497-4FD2-B67E-B8D9EE6BA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C8D7E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8D7E0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20F93A-5504-419C-8B62-3F52CFD54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0"/>
            <a:ext cx="2638425" cy="354330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22B8CF"/>
          </a:solidFill>
          <a:ln xmlns:a="http://schemas.openxmlformats.org/drawingml/2006/main" w="9525">
            <a:solidFill>
              <a:srgbClr val="45657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B4C6F2-A25A-4352-9676-EBBA26D15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43125"/>
            <a:ext cx="742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F9EA06-4685-450A-AEC2-C18887C8D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52750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Öğren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FF3526-6FD0-4B5A-8E15-B95F275D0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14750"/>
            <a:ext cx="2143125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 i="0">
                <a:solidFill>
                  <a:srgbClr val="173D4E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73D4E"/>
                </a:solidFill>
                <a:latin typeface="Arial"/>
                <a:ea typeface="Arial"/>
                <a:cs typeface="Arial"/>
              </a:rPr>
              <a:t>Temel bilimler, devre, elektronik, enerji, kontrol ve haberleşme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EF1196-D2B9-4A55-9A90-5896DAECE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905000"/>
            <a:ext cx="2638425" cy="354330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123F57"/>
          </a:solidFill>
          <a:ln xmlns:a="http://schemas.openxmlformats.org/drawingml/2006/main" w="9525">
            <a:solidFill>
              <a:srgbClr val="45657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F99F04-7495-4F9E-BB0F-E5A7C78A5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143125"/>
            <a:ext cx="742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22B8CF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22B8C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939787-7C1F-4D34-BE1B-FAD6CD533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952750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Uygula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A42204-7966-4FAE-BAA5-9DB4D6108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714750"/>
            <a:ext cx="2143125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 i="0">
                <a:solidFill>
                  <a:srgbClr val="D2E6ED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D2E6ED"/>
                </a:solidFill>
                <a:latin typeface="Arial"/>
                <a:ea typeface="Arial"/>
                <a:cs typeface="Arial"/>
              </a:rPr>
              <a:t>Laboratuvarda ölç, kodla, modelle ve test 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D6EF5F-51AB-4534-B68F-B87FF1CD0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05000"/>
            <a:ext cx="2638425" cy="354330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123F57"/>
          </a:solidFill>
          <a:ln xmlns:a="http://schemas.openxmlformats.org/drawingml/2006/main" w="9525">
            <a:solidFill>
              <a:srgbClr val="45657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09561B-CD2D-451E-9D5E-B989DC349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143125"/>
            <a:ext cx="742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22B8CF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22B8C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000FDE-262B-4054-9575-3C2B95164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952750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441912-6B60-4FDF-82EC-AA002716E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714750"/>
            <a:ext cx="2143125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 i="0">
                <a:solidFill>
                  <a:srgbClr val="D2E6ED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D2E6ED"/>
                </a:solidFill>
                <a:latin typeface="Arial"/>
                <a:ea typeface="Arial"/>
                <a:cs typeface="Arial"/>
              </a:rPr>
              <a:t>2209, BAP ve bitirme projelerinde prototip geliştir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C0194D-33F3-4697-8970-F19889FC3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905000"/>
            <a:ext cx="2638425" cy="354330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2B84B"/>
          </a:solidFill>
          <a:ln xmlns:a="http://schemas.openxmlformats.org/drawingml/2006/main" w="9525">
            <a:solidFill>
              <a:srgbClr val="45657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F718AC2-00F3-4F11-B407-F730FC5F2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143125"/>
            <a:ext cx="742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61BC21-8821-4397-8299-156EBB42B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952750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7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27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Paylaş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E9908F-0665-46E8-AA9A-15E018E00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3714750"/>
            <a:ext cx="2143125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 i="0">
                <a:solidFill>
                  <a:srgbClr val="173D4E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173D4E"/>
                </a:solidFill>
                <a:latin typeface="Arial"/>
                <a:ea typeface="Arial"/>
                <a:cs typeface="Arial"/>
              </a:rPr>
              <a:t>Sergile, yarış, yayınla ve sektörle temas kur</a:t>
            </a:r>
          </a:p>
        </p:txBody>
      </p:sp>
    </p:spTree>
    <p:extLst>
      <p:ext uri="{BB962C8B-B14F-4D97-AF65-F5344CB8AC3E}">
        <p14:creationId xmlns:p14="http://schemas.microsoft.com/office/powerpoint/2010/main" val="10863727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236ECED-3B11-486E-964C-6E31A5D49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Bir bakışta OMÜ Elektrik-Elektronik Mühendisliği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86973D-E96B-4AFB-BBBB-9ADDC8F4F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Köklü eğitim, güçlü akademik kadro ve son üç yılda görünür araştırma çıktısı.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89C774-B860-4E44-9405-694C12251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56476F-23D2-4702-8BB3-7A56A292D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427E74-91B1-47F8-BE32-959C3E849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0"/>
            <a:ext cx="2638425" cy="35623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8EF238-6687-4807-9B57-D9662E233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0"/>
            <a:ext cx="857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F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5260D2-538E-40B4-B415-3057313B9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33600"/>
            <a:ext cx="2114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1993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1AF72F-CAF7-4820-BDEF-9020089BF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76550"/>
            <a:ext cx="2114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Kuruluş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C93979-CCEC-4157-8923-4FBFF8321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67075"/>
            <a:ext cx="211455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Otuz yılı aşan bölüm birikimi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6053DA-E7A4-4593-92D8-118D3C5FF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905000"/>
            <a:ext cx="2638425" cy="35623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8B5F7C-4369-4DAF-BEB3-667969CFE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905000"/>
            <a:ext cx="857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C54697-57FA-4061-9BFB-BC4FA8AA5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2133600"/>
            <a:ext cx="2114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E62223-3097-439A-90FF-4DA76EAD2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2876550"/>
            <a:ext cx="2114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Akademik personel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91DFF9-E5F8-428B-A68F-F4DA35D53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3267075"/>
            <a:ext cx="211455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3 Prof. · 6 Doç. · 5 Dr. Öğr. Üyesi · 6 Arş. Gör.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EEDF19-D51D-41B6-9DF1-E9FD40A95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05000"/>
            <a:ext cx="2638425" cy="35623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BF47A7-346D-45A5-9283-18DE71463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05000"/>
            <a:ext cx="857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A89A70-51F5-4FBE-972C-20D4285C7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33600"/>
            <a:ext cx="2114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ED522F-EFC3-4A56-9776-88D1BBB68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876550"/>
            <a:ext cx="2114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Anabilim dalı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2D7E28F-AF68-4A14-B133-045EBE9D1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67075"/>
            <a:ext cx="211455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Enerjiden elektroniğe, kontrolden haberleşmeye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3F4AC1-0639-44E2-9886-5B8706FF4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905000"/>
            <a:ext cx="2638425" cy="3562350"/>
          </a:xfrm>
          <a:prstGeom xmlns:a="http://schemas.openxmlformats.org/drawingml/2006/main" prst="roundRect">
            <a:avLst>
              <a:gd name="adj" fmla="val 28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45A6666-AAA3-4B1C-9267-FD08E0631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905000"/>
            <a:ext cx="85725" cy="3562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89CE38-FD34-4E9C-B196-A4B5A9107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2133600"/>
            <a:ext cx="2114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600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93A92B-794E-44BA-A04C-7975105C0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2876550"/>
            <a:ext cx="2114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14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Q1/Q2 yayın ve kabul kaydı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ABF57EB-06E8-4F33-84D8-FA8F5D7C0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3267075"/>
            <a:ext cx="211455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17 Q1 · 24 Q2 · AVESİS ve WoS/JCR doğrulamalı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66EC3B-59F6-4BE4-810F-77E0CFE1A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84835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Veri kesiti: 24 Temmuz 2023–31 Temmuz 2026</a:t>
            </a:r>
          </a:p>
        </p:txBody>
      </p:sp>
    </p:spTree>
    <p:extLst>
      <p:ext uri="{BB962C8B-B14F-4D97-AF65-F5344CB8AC3E}">
        <p14:creationId xmlns:p14="http://schemas.microsoft.com/office/powerpoint/2010/main" val="91878158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AC37AC-5240-45DC-ADF9-81EF80B7F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OMÜ’yü ve mühendislik ortamını izleyin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16369F-8B34-4AB3-AAF0-52099D2CC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Görsellere veya bağlantı etiketlerine tıklayarak resmî videoları açabilirsiniz.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5634B8-367C-4CAF-B74B-108988AB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484547-7B94-4F87-BA97-6CE3D59AF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AC8CD3-1C5F-4EA8-A6DF-D98A20F3E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76400"/>
            <a:ext cx="5505450" cy="3638550"/>
          </a:xfrm>
          <a:prstGeom xmlns:a="http://schemas.openxmlformats.org/drawingml/2006/main" prst="roundRect">
            <a:avLst>
              <a:gd name="adj" fmla="val 209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4187d71cce4ea3"/>
          <a:srcRect xmlns:a="http://schemas.openxmlformats.org/drawingml/2006/main" l="0" t="6044" r="0" b="604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828800"/>
            <a:ext cx="5200650" cy="2571750"/>
          </a:xfrm>
          <a:prstGeom xmlns:a="http://schemas.openxmlformats.org/drawingml/2006/main" prst="roundRect">
            <a:avLst>
              <a:gd name="adj" fmla="val 5926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B4CF91-4A2C-4E4A-8863-F09BC6C2F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2781300"/>
            <a:ext cx="76200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545E5F-0F94-4B52-AC49-4B48E71F5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2828925"/>
            <a:ext cx="76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b712b747ce5a4e11"/>
              </a:rPr>
              <a:t>▶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26BFF3-EEFC-4F9C-A157-7B80F119A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52950"/>
            <a:ext cx="512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OMÜ Tanıtım Filmi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8CBC8F-5BAC-4044-9949-A56DA0350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81575"/>
            <a:ext cx="5124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436225eaa94d4763"/>
              </a:rPr>
              <a:t>Üniversite yaşamını keşfet  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8A8632-FB13-4D24-8E74-48D893B1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76400"/>
            <a:ext cx="5505450" cy="3638550"/>
          </a:xfrm>
          <a:prstGeom xmlns:a="http://schemas.openxmlformats.org/drawingml/2006/main" prst="roundRect">
            <a:avLst>
              <a:gd name="adj" fmla="val 209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ae100ae4d64987"/>
          <a:srcRect xmlns:a="http://schemas.openxmlformats.org/drawingml/2006/main" l="0" t="6044" r="0" b="604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1828800"/>
            <a:ext cx="5200650" cy="2571750"/>
          </a:xfrm>
          <a:prstGeom xmlns:a="http://schemas.openxmlformats.org/drawingml/2006/main" prst="roundRect">
            <a:avLst>
              <a:gd name="adj" fmla="val 5926"/>
            </a:avLst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642A8A-27E2-455D-946F-08680F1F0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2781300"/>
            <a:ext cx="76200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6A05A7-0C15-47ED-967D-214EF315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2828925"/>
            <a:ext cx="76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0bb0772ab7dd4f15"/>
              </a:rPr>
              <a:t>▶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F90C6A-837C-432F-B042-8C739C187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552950"/>
            <a:ext cx="512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6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OMÜ Tanıtım Filmi 2025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1C7066-E56F-4882-9CF6-721A7DC4D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981575"/>
            <a:ext cx="5124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4fa5480c71534fb6"/>
              </a:rPr>
              <a:t>Kampüsü ve Samsun’u keşfet  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1BC6A8-B89A-4A63-A21D-C6ECB7B87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3880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721802de1bca4263"/>
              </a:rPr>
              <a:t>eem-muhendislik.omu.edu.tr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E66F84-D238-4647-9502-D1B3537E1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63880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3965052b707a44c8"/>
              </a:rPr>
              <a:t>Instagram  @omu_eem</a:t>
            </a:r>
          </a:p>
        </p:txBody>
      </p:sp>
    </p:spTree>
    <p:extLst>
      <p:ext uri="{BB962C8B-B14F-4D97-AF65-F5344CB8AC3E}">
        <p14:creationId xmlns:p14="http://schemas.microsoft.com/office/powerpoint/2010/main" val="87086928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82F4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53ee6d68f74003"/>
          <a:srcRect xmlns:a="http://schemas.openxmlformats.org/drawingml/2006/main" l="21838" t="0" r="2183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0" y="0"/>
            <a:ext cx="57912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A32D71-5582-47E1-91F5-79CD9362F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00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F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1B6E0B-B775-406C-A57E-1725D7262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05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 i="0">
                <a:solidFill>
                  <a:srgbClr val="22B8C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22B8CF"/>
                </a:solidFill>
                <a:latin typeface="Arial"/>
                <a:ea typeface="Arial"/>
                <a:cs typeface="Arial"/>
              </a:rPr>
              <a:t>SIRA SENDE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D3CE46-297C-4E03-8879-6B8236B40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62100"/>
            <a:ext cx="51435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54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4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Geleceği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54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4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burada tasarla.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8C25A8-4DFC-4740-BE1A-46F18BBEC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4953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0" i="0">
                <a:solidFill>
                  <a:srgbClr val="D8EEF4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D8EEF4"/>
                </a:solidFill>
                <a:latin typeface="Arial"/>
                <a:ea typeface="Arial"/>
                <a:cs typeface="Arial"/>
              </a:rPr>
              <a:t>Enerjiyi dönüştür. Akıllı sistemler geliştir. Haberleşmenin sınırlarını zorla.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CE8AE4-3C17-47E3-8101-4B969564E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4102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F2B84B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F2B84B"/>
                </a:solidFill>
                <a:latin typeface="Arial"/>
                <a:ea typeface="Arial"/>
                <a:cs typeface="Arial"/>
                <a:hlinkClick xmlns:r="http://schemas.openxmlformats.org/officeDocument/2006/relationships" r:id="R9028b3d9bb7a4cf2"/>
              </a:rPr>
              <a:t>eem-muhendislik.omu.edu.tr  ↗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D1F897-FFA0-4B60-B1B4-6BD35EA00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90550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0" i="0">
                <a:solidFill>
                  <a:srgbClr val="C9DEE7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C9DEE7"/>
                </a:solidFill>
                <a:latin typeface="Arial"/>
                <a:ea typeface="Arial"/>
                <a:cs typeface="Arial"/>
              </a:rPr>
              <a:t>Mühendislik Fakültesi · Kurupelit Kampüsü · Atakum / Samsun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92B65D-395D-4365-88B2-BD5B792FC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C8D7E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8D7E0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AE6536-2FB1-42B9-B718-F950729E5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C8D7E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C8D7E0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7724063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A8D739F-17E0-4A7D-A8A1-D3D753378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Tek bölüm, yedi uzmanlık ekseni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DE4DF6-BD6A-4C9B-8DDA-25990CF9E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Öğrenci, temel elektrik-elektronik altyapısını geniş bir araştırma ve uygulama alanıyla birleştirir.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66C76B-D9FD-4FE4-BEAA-D14D1E56B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D4C72D-F7C7-4DF8-A00C-D08D0D65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DE63E8-6222-47B0-82F5-8340186CC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2638425" cy="1733550"/>
          </a:xfrm>
          <a:prstGeom xmlns:a="http://schemas.openxmlformats.org/drawingml/2006/main" prst="roundRect">
            <a:avLst>
              <a:gd name="adj" fmla="val 43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FBDB9E-9A87-49A3-8406-7D97EF551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19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2F4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0CAACD-748C-46F9-81E5-DB393889A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28825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1C1BC8-E26A-4FA0-BCAA-7B8D1E8EA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81200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Devreler ve Sistemler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D192D6-E478-4756-8F99-6E261D0BD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52700"/>
            <a:ext cx="22193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Elektronik devreler, işaretler ve sistem tasarımı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D6D3EC-CB25-478C-AB62-FD34FEF00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1809750"/>
            <a:ext cx="2638425" cy="1733550"/>
          </a:xfrm>
          <a:prstGeom xmlns:a="http://schemas.openxmlformats.org/drawingml/2006/main" prst="roundRect">
            <a:avLst>
              <a:gd name="adj" fmla="val 43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50CB12-A6E3-4A27-BFAD-28E32BB2E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019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22D860-52AE-4ABA-965D-B69A72110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028825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6DF88C-5B6B-401E-BAA6-FC1C6791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1981200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Elektrik Makineleri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C03DDDA-9773-4759-BF74-48ECBAC7E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552700"/>
            <a:ext cx="22193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Motorlar, sürücüler ve elektromekanik dönüşüm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13AA6A-3FD1-492D-9AD9-2ED2103E3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2638425" cy="1733550"/>
          </a:xfrm>
          <a:prstGeom xmlns:a="http://schemas.openxmlformats.org/drawingml/2006/main" prst="roundRect">
            <a:avLst>
              <a:gd name="adj" fmla="val 43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D37738-1DBB-482D-91EF-0BD8D23D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19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8B8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E31604-D643-495E-8067-53A38CF7F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28825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6302F9-F7DB-44E0-8A85-5C42F017D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1981200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Elektrik Tesisleri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3DC63A-CFF8-45E6-A466-B4F60AFC9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552700"/>
            <a:ext cx="22193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Güç sistemleri, koruma ve enerji yönetimi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816BD1-3F94-410C-ACC8-904595D57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809750"/>
            <a:ext cx="2638425" cy="1733550"/>
          </a:xfrm>
          <a:prstGeom xmlns:a="http://schemas.openxmlformats.org/drawingml/2006/main" prst="roundRect">
            <a:avLst>
              <a:gd name="adj" fmla="val 43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155FF6-416E-4A18-96B8-8BBFE968B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8775" y="2019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B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EFDBDB-1453-46B9-8327-3A581144B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8775" y="2028825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RF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D2212A-0442-48E6-9A1F-13C102683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1981200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Elektromanyetik &amp; Mikrodalga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41B403C-4A58-40EB-B8C5-CA0DC9FC0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552700"/>
            <a:ext cx="22193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Anten, RF, mikrodalga ve elektromanyetik uyumluluk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059C470-72FF-429B-8EDF-3CF86965C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5475" y="3829050"/>
            <a:ext cx="2638425" cy="1733550"/>
          </a:xfrm>
          <a:prstGeom xmlns:a="http://schemas.openxmlformats.org/drawingml/2006/main" prst="roundRect">
            <a:avLst>
              <a:gd name="adj" fmla="val 43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220C8E2-88E8-434B-971E-F94AA09F6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5975" y="40386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3F5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E370CA0-6363-40E3-BA71-1E9EC2923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5975" y="4048125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0C9E4B9-2B12-419D-8792-12C4182E5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4000500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Elektronik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4A166C-29B2-4759-9880-C9CEFF26A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5025" y="4572000"/>
            <a:ext cx="22193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Gömülü sistemler, algılayıcılar ve biyomedikal elektronik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03AF45A-1E47-49C8-AF2E-54BAF8D23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829050"/>
            <a:ext cx="2638425" cy="1733550"/>
          </a:xfrm>
          <a:prstGeom xmlns:a="http://schemas.openxmlformats.org/drawingml/2006/main" prst="roundRect">
            <a:avLst>
              <a:gd name="adj" fmla="val 43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8C06D69-B2D9-4205-BF0C-0F7839FAB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0386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8B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FDEC727-4813-4774-9940-D6F90D99A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048125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C9BFD74-0E71-4375-88FA-816467E68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4000500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Kontrol &amp; Kumanda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5B5D8F5-4537-4008-ABD1-93A6EF7A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572000"/>
            <a:ext cx="22193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Otomasyon, robotik, yapay zekâ ve gerçek zamanlı kontrol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8FA6C9D-BB3E-4E2E-8B89-054842B13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3829050"/>
            <a:ext cx="2638425" cy="1733550"/>
          </a:xfrm>
          <a:prstGeom xmlns:a="http://schemas.openxmlformats.org/drawingml/2006/main" prst="roundRect">
            <a:avLst>
              <a:gd name="adj" fmla="val 43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FB6BFB4-C9F1-41B2-BD48-5878F511C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40386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B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C67FEBF-8CA3-4BF7-9150-A8517273D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4048125"/>
            <a:ext cx="43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TK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361F801-CCE7-46FB-8666-1D0F0B5F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4000500"/>
            <a:ext cx="1666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Telekomünikasyon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D37EE5A-35B6-48D1-97CD-0CBE6334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4572000"/>
            <a:ext cx="221932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Kablosuz haberleşme, ağlar ve sayısal işaret işleme</a:t>
            </a:r>
          </a:p>
        </p:txBody>
      </p:sp>
    </p:spTree>
    <p:extLst>
      <p:ext uri="{BB962C8B-B14F-4D97-AF65-F5344CB8AC3E}">
        <p14:creationId xmlns:p14="http://schemas.microsoft.com/office/powerpoint/2010/main" val="19174420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85D38A9-D149-405E-B125-2DF411433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Teoriden prototipe uzanan eğitim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3CEB91-2A2A-46CF-B4F8-B34175A2D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Ders, laboratuvar, takım çalışması ve bitirme projesi aynı öğrenme yolculuğunun parçalarıdır.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F6335A-BA5A-47E2-990B-C8B8A3CE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B8BA42-7572-4C95-93F4-2E40B6032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F580DF-0D8D-42B4-A6F5-7B732C612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0"/>
            <a:ext cx="3905250" cy="4171950"/>
          </a:xfrm>
          <a:prstGeom xmlns:a="http://schemas.openxmlformats.org/drawingml/2006/main" prst="roundRect">
            <a:avLst>
              <a:gd name="adj" fmla="val 1951"/>
            </a:avLst>
          </a:prstGeom>
          <a:solidFill xmlns:a="http://schemas.openxmlformats.org/drawingml/2006/main">
            <a:srgbClr val="082F49"/>
          </a:solidFill>
          <a:ln xmlns:a="http://schemas.openxmlformats.org/drawingml/2006/main" w="9525">
            <a:solidFill>
              <a:srgbClr val="082F4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76F3F4-FA9E-4A8C-9BAA-794EAE916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002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 yıl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3A266D-3E2C-454E-8B5B-92BC0FE61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6220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CAE3E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CAE3EB"/>
                </a:solidFill>
                <a:latin typeface="Arial"/>
                <a:ea typeface="Arial"/>
                <a:cs typeface="Arial"/>
              </a:rPr>
              <a:t>240 AKTS lisans programı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92FF8A-B8D8-442D-91F9-F3D4F535A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146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 ana öğrenci laboratuvarı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AF54D4-9C75-49EF-AB24-2346CC6A5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CAE3E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CAE3EB"/>
                </a:solidFill>
                <a:latin typeface="Arial"/>
                <a:ea typeface="Arial"/>
                <a:cs typeface="Arial"/>
              </a:rPr>
              <a:t>Temel elektrik, elektronik, mikroişlemci, kontrol, enerji ve iletişim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9EC410-43A0-429C-9E37-26BFB132D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290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Bitirme projesi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81138A-6C16-4BB6-AC30-9C4BA2985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9100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CAE3E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CAE3EB"/>
                </a:solidFill>
                <a:latin typeface="Arial"/>
                <a:ea typeface="Arial"/>
                <a:cs typeface="Arial"/>
              </a:rPr>
              <a:t>Ürün/prototip ve herkese açık sergi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878B78-FE0F-44A1-B8DC-6105C941A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4345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Uygulamalı üretim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FF91B4-C199-403B-B8BF-7A41944B0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0540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CAE3EB"/>
                </a:solidFill>
                <a:latin typeface="Arial"/>
                <a:ea typeface="Arial"/>
                <a:cs typeface="Arial"/>
              </a:defRPr>
            </a:pPr>
            <a:r>
              <a:rPr sz="1200" b="0" i="0">
                <a:solidFill>
                  <a:srgbClr val="CAE3EB"/>
                </a:solidFill>
                <a:latin typeface="Arial"/>
                <a:ea typeface="Arial"/>
                <a:cs typeface="Arial"/>
              </a:rPr>
              <a:t>Yazılım, ölçüm, test, otomasyon ve takım çalışması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7b75efbd6a4c3e"/>
          <a:srcRect xmlns:a="http://schemas.openxmlformats.org/drawingml/2006/main" l="0" t="10000" r="0" b="100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86300" y="1714500"/>
            <a:ext cx="3333750" cy="2000250"/>
          </a:xfrm>
          <a:prstGeom xmlns:a="http://schemas.openxmlformats.org/drawingml/2006/main" prst="roundRect">
            <a:avLst>
              <a:gd name="adj" fmla="val 7619"/>
            </a:avLst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bff8a7d4124265"/>
          <a:srcRect xmlns:a="http://schemas.openxmlformats.org/drawingml/2006/main" l="0" t="10894" r="0" b="1089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24850" y="1714500"/>
            <a:ext cx="3409950" cy="2000250"/>
          </a:xfrm>
          <a:prstGeom xmlns:a="http://schemas.openxmlformats.org/drawingml/2006/main" prst="roundRect">
            <a:avLst>
              <a:gd name="adj" fmla="val 7619"/>
            </a:avLst>
          </a:prstGeom>
        </p:spPr>
      </p:pic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47142b6e164bef"/>
          <a:srcRect xmlns:a="http://schemas.openxmlformats.org/drawingml/2006/main" l="12519" t="0" r="1251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86300" y="4019550"/>
            <a:ext cx="3333750" cy="1866900"/>
          </a:xfrm>
          <a:prstGeom xmlns:a="http://schemas.openxmlformats.org/drawingml/2006/main" prst="roundRect">
            <a:avLst>
              <a:gd name="adj" fmla="val 8163"/>
            </a:avLst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3de53c3e6a4037"/>
          <a:srcRect xmlns:a="http://schemas.openxmlformats.org/drawingml/2006/main" l="8124" t="0" r="812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24850" y="4019550"/>
            <a:ext cx="3409950" cy="1866900"/>
          </a:xfrm>
          <a:prstGeom xmlns:a="http://schemas.openxmlformats.org/drawingml/2006/main" prst="roundRect">
            <a:avLst>
              <a:gd name="adj" fmla="val 8163"/>
            </a:avLst>
          </a:prstGeom>
        </p:spPr>
      </p:pic>
    </p:spTree>
    <p:extLst>
      <p:ext uri="{BB962C8B-B14F-4D97-AF65-F5344CB8AC3E}">
        <p14:creationId xmlns:p14="http://schemas.microsoft.com/office/powerpoint/2010/main" val="1476695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925C18D-9A90-4A62-B5E8-2C380B17D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Akademik kadro: deneyim ve araştırma gücü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391620-3FC5-4037-AB67-53403B38C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Profesör ve doçent kadromuz — isimler AVESİS profillerine bağlantılıdır.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BAC634-A146-40DA-913A-110191C8F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2E09A9-7427-40CD-9384-F78E4FB4A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D83BF6-E268-4C39-B21D-E59CD88F2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38300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987a558521413c"/>
          <a:srcRect xmlns:a="http://schemas.openxmlformats.org/drawingml/2006/main" l="0" t="9810" r="0" b="981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80975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385EB8-7D36-4B3E-81F2-CE5EBF031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84785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e19411e52e5f43d3"/>
              </a:rPr>
              <a:t>Prof. Dr. Mustafa Aktaş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7C302E-888A-42B4-9E50-31D43D287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38125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Elektrik Makineleri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6C5A73-F1A0-48EE-B8D1-F49ACE278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638300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9c383eceb6421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180975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06D037-91CE-4D0E-87EE-8C45D0C34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184785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94bfba399ecd4d7e"/>
              </a:rPr>
              <a:t>Prof. Dr. Çetin Kurnaz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4348AF-4E72-4B6B-B351-9810E1C13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238125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Elektromanyetik Alanlar ve Mikrodalga Tekniği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82EE24-E4E0-4760-8F23-DB513AF79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638300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413c41ca7e40de"/>
          <a:srcRect xmlns:a="http://schemas.openxmlformats.org/drawingml/2006/main" l="0" t="12342" r="0" b="1234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48650" y="180975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C99B27-5338-4884-93B4-1E25D5C5C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84785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8ae0fea1708941d3"/>
              </a:rPr>
              <a:t>Prof. Dr. Hülya Gökalp Clarke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786B00-3D6E-459F-B525-186322A4F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38125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Telekomünikasyon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6E110B-6DED-414E-87CF-79BA032B8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71825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77eea63e6147b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3343275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E9909E-95E0-46C5-9310-355C40A37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381375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cacc433c88114965"/>
              </a:rPr>
              <a:t>Doç. Dr. Serap Karagöl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0B8C532-3FCE-4FAB-9311-7BF12680B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914775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Devreler ve Sistemler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C3E42F-9055-4439-A93C-25B8ABB7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3171825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959394390e4e2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3343275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22C374-BCBE-4B14-90CC-84EBC526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381375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2a8702123ae0401e"/>
              </a:rPr>
              <a:t>Doç. Dr. Cenk Gezegin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7C1C85-3724-4AE1-A81B-3844EFA23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914775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Elektrik Tesisleri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CF7AC2-9F60-4B87-93E5-9B7DC334E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71825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6ed7ef82f642c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48650" y="3343275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C2B06A1-6EBB-46A9-84A3-EEFF0F0D3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381375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34f485fd56d441a6"/>
              </a:rPr>
              <a:t>Doç. Dr. Cengiz Tepe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B1A9FA8-9C0A-4E7C-80B5-E0F9CB92A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914775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Kontrol ve Kumanda Sistemleri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5C3E74E-E7D2-4D01-A910-B43101B1A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05350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7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c9dfca6222411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48768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EC81AA9-4C0B-4FEB-B187-F4A19DFA8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91490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427134ca8d8f4c1b"/>
              </a:rPr>
              <a:t>Doç. Dr. Begüm Korunur Engiz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7A708EF-2F0C-4C7C-A4AA-01B03AFE0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44830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Telekomünikasyon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3E85F0B-6070-41F7-9831-FA690FD0D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4705350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7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5f85cba7d24ab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29125" y="48768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D5D672D-D46B-4A9D-A861-95620ED51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91490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acab910b0acf4baf"/>
              </a:rPr>
              <a:t>Doç. Dr. Doğan Yıldız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03702BE-E5EE-42EB-B93C-835D3B535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544830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Telekomünikasyon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6D6CB54-D8E5-4AE5-BFC6-AF3DA3166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705350"/>
            <a:ext cx="3590925" cy="13335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d2109647e4479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48650" y="48768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D870145-377A-4F2D-99E0-CFF1FBE33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91490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f9651637b14f4533"/>
              </a:rPr>
              <a:t>Doç. Dr. Seda Üstün Ercan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6E33523-CD94-448D-A943-DB3E6790E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5448300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Telekomünikasyon</a:t>
            </a:r>
          </a:p>
        </p:txBody>
      </p:sp>
    </p:spTree>
    <p:extLst>
      <p:ext uri="{BB962C8B-B14F-4D97-AF65-F5344CB8AC3E}">
        <p14:creationId xmlns:p14="http://schemas.microsoft.com/office/powerpoint/2010/main" val="88443398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8509E1F-049C-4106-BF02-8B0FD5889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950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Akademik kadro: yakın danışmanlık ve üretim kültürü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81BA02-DF94-4B49-AD75-3FF0D3E1D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Doktor öğretim üyeleri ve araştırma görevlileri — öğrencinin laboratuvar ve proje yolculuğuna eşlik eden ekip.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BA76D4-CD77-425B-88C0-44D8FEFFD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47286D-BD45-470C-959B-EE455EA28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A562D9-4572-45AC-BA89-919E4E5A1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ec5e5cc33444d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790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D12D5F-7F73-4905-8A2C-AEDC0E21E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828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d30f37f7c8b848aa"/>
              </a:rPr>
              <a:t>Dr. Öğr. Üyesi Barış Çavuş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D08937-6B7C-4849-878B-D9C47457B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362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Elektrik Makineleri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7A4264-6645-4973-AAB3-5D1AD4501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619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3975c260564f17"/>
          <a:srcRect xmlns:a="http://schemas.openxmlformats.org/drawingml/2006/main" l="0" t="1266" r="0" b="126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38525" y="1790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53AFED-1C8A-4888-8427-67A82E85C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6275" y="1828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780276ec66794f65"/>
              </a:rPr>
              <a:t>Dr. Öğr. Üyesi Seçil Genç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CEA66F-F0C8-4CD5-9FA5-1E22BDE88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6275" y="2362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Elektrik Tesisleri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36C764-34BC-4516-B8C9-38FBC9E1A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619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ce5ec74eee430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1790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B5B7C7-C6F3-4DBE-B542-C998D5C4A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828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503a451ec9424b94"/>
              </a:rPr>
              <a:t>Dr. Öğr. Üyesi Selim Aras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52092D-F2EF-48E2-BF9F-F9F33EE7D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362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Elektronik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D19A6D-4118-49A1-966C-6FED5F4FB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619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2ffd186b9a4f4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096375" y="1790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AFF69F-5530-48B3-96FE-54F7328D5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1828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948495d023804958"/>
              </a:rPr>
              <a:t>Dr. Öğr. Üyesi İdris Sancaktar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AA24C0-6D4F-4900-ADDF-6685B87CD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2362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Elektronik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7B2394D-9029-44EC-999C-EA43FE3DD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43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7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14a6b478e946d1"/>
          <a:srcRect xmlns:a="http://schemas.openxmlformats.org/drawingml/2006/main" l="0" t="7911" r="0" b="79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3314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134C62-1304-4EE6-86CD-50BD0F8BA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352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7fa5cfd11b8e4073"/>
              </a:rPr>
              <a:t>Dr. Öğr. Üyesi İlyas Eminoğlu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0A69E1-07D2-4C50-9F14-75AEFEBAA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886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Kontrol ve Kumanda Sistemleri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6F56A0-CDB4-4254-ADAE-3F92C404D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143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7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668a7a1bae4a8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38525" y="3314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947522-1956-4B84-9F67-930DD099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6275" y="3352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c785be6dae3b419a"/>
              </a:rPr>
              <a:t>Arş. Gör. Dr. Fatih Durmuş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07E58E-1C45-4558-B070-324CC8A2C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6275" y="3886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Devreler ve Sistemler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053A886-E745-4CEA-B84F-4892F1F0B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143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55d566e2554da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3314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4452D73-8967-49E9-A226-667E63048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352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cb94b83991844353"/>
              </a:rPr>
              <a:t>Arş. Gör. Dr. Ahmet Turgut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4B9E63E-D2A7-466D-A5D3-FDBFB2AD1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886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Elektromanyetik Alanlar ve Mikrodalga Tekniği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0F4A2D5-680B-423B-A167-9111517BB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143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8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515dd0281042f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096375" y="3314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9AE5820-A2B1-4309-921B-DDD68ADB7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352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86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167e73b2b9b04979"/>
              </a:rPr>
              <a:t>Arş. Gör. Dr. Mehmet Serdar Çelik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3087B95-4F8F-4969-A9E9-49CFBC258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886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Kontrol ve Kumanda Sistemleri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4B6BD20-E6E9-4EF5-AC24-DF13DB8AE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67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8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93caa43a86449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038350" y="4838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A75D9E3-B6C9-4EFF-BCE2-80A8A50E3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876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95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c469ce5b5f6a448f"/>
              </a:rPr>
              <a:t>Arş. Gör. Muhammet Rıza Karadavut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4D728E2-A9A0-4520-9389-C1EEB323B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5410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Elektromanyetik Alanlar ve Mikrodalga Tekniği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09A0AD2-5A77-4E30-B5D5-556401EFF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4667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864e78b5144ca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867275" y="4838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958C960-265A-488F-81D9-3B46CB27B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4876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6245b6e3084f4ba0"/>
              </a:rPr>
              <a:t>Arş. Gör. Eyüp Selim Kalkışım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51745D3-9912-4954-A15F-4E4A0A4C2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5410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Elektronik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E4FEC0C-BB06-4594-A036-51B187BFC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67250"/>
            <a:ext cx="26860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e84896f7a14e3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96200" y="4838700"/>
            <a:ext cx="895350" cy="895350"/>
          </a:xfrm>
          <a:prstGeom xmlns:a="http://schemas.openxmlformats.org/drawingml/2006/main" prst="ellipse">
            <a:avLst/>
          </a:prstGeom>
        </p:spPr>
      </p:pic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3F11342-E932-4C63-B34A-84E8A594D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876800"/>
            <a:ext cx="133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082F49"/>
                </a:solidFill>
                <a:latin typeface="Arial"/>
                <a:ea typeface="Arial"/>
                <a:cs typeface="Arial"/>
                <a:hlinkClick xmlns:r="http://schemas.openxmlformats.org/officeDocument/2006/relationships" r:id="R71d149e7590c4c04"/>
              </a:rPr>
              <a:t>Arş. Gör. Burcu Keskin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3C0E506-1DEB-4A56-81F2-286012B82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410200"/>
            <a:ext cx="133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Kontrol ve Kumanda Sistemleri</a:t>
            </a:r>
          </a:p>
        </p:txBody>
      </p:sp>
    </p:spTree>
    <p:extLst>
      <p:ext uri="{BB962C8B-B14F-4D97-AF65-F5344CB8AC3E}">
        <p14:creationId xmlns:p14="http://schemas.microsoft.com/office/powerpoint/2010/main" val="161758005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C7E300C-E925-4474-9481-5C0348D4C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Araştırma ivmesi: 41 Q1/Q2 yayın ve kabul kaydı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EDB9301-E92F-4823-A432-4954037BB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Yıllara göre güncel WoS/JCR sınıflaması; 2026 verisi 31 Temmuz tarihli kesittir.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48655E-6DCB-4E1B-84CA-9EE24CCB5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C02788-7B85-4354-AC95-A89A15F2B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1A93A5-47A0-477B-AE52-3F9DCD85C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66875"/>
            <a:ext cx="7239000" cy="4286250"/>
          </a:xfrm>
          <a:prstGeom xmlns:a="http://schemas.openxmlformats.org/drawingml/2006/main" prst="roundRect">
            <a:avLst>
              <a:gd name="adj" fmla="val 1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2A7951-C22F-4D21-A77E-79A09B24B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76850"/>
            <a:ext cx="6324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35F55A-9F9E-471B-A46B-CDEFAB09E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81600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2D29E5-D470-46E6-9339-D32024030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62450"/>
            <a:ext cx="6324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40BF72-4FEC-407D-BAEC-03CD9246D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60756D-E137-4189-B8F7-11497D8D1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48050"/>
            <a:ext cx="6324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9A92B8-8A9A-4643-A26B-73AE3062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52800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83F3E1-3D11-4C31-B341-516174267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33650"/>
            <a:ext cx="6324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ECBD95-699E-461F-981F-465032DC9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38400"/>
            <a:ext cx="209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8EEDCB-ACF7-49DC-877A-1B1E13CC0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62450"/>
            <a:ext cx="8953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D0B406-7882-43C0-9C20-3B9898025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05050"/>
            <a:ext cx="895350" cy="2057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DD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7B252C-4E83-4E90-B725-EAF35A4D0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47675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7175AE-5F9A-4C8A-BFDD-3C843C00C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1935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16B59B-D940-4D3E-8EBD-B1CB9DA9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4292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2023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FDBA72A-955A-4642-9575-55B05DF0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3905250"/>
            <a:ext cx="895350" cy="1371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A559252-5FD2-4453-9F88-1860F6D0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2990850"/>
            <a:ext cx="8953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DD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61B947-0968-4583-BA83-9169C3B34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401955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4AA329-E5E8-4945-9794-0FEEDC043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310515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EB267B-506D-492D-9BB5-4CB119964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54292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2024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8E05E61-254E-4531-A3CC-6B4D1C6D0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133850"/>
            <a:ext cx="8953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D86731-A3DF-4E6D-BAAE-10AAFA70E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219450"/>
            <a:ext cx="8953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DD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5293C8F-B6EE-4AE0-B114-5E2D03F26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24815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F8BD53F-0EC9-403E-AA38-2EB4A0D80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33375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0DB7F1-75D7-4A0F-8094-D34EFD74F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54292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2025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F93F5BD-F7A4-4965-B3D0-7058D28DD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819650"/>
            <a:ext cx="8953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FE738A0-89F1-4C7E-8588-25A63D0E3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19450"/>
            <a:ext cx="8953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DD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F3072A-7D42-4114-9EB2-066AD4375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93395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596AD60-05AD-4BE3-9F71-3443452C7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33750"/>
            <a:ext cx="89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0820B9-A30F-4EE0-B17A-6DC80B38C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5429250"/>
            <a:ext cx="104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2026*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453CDF7-97D3-418A-A722-EFEBE841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715000"/>
            <a:ext cx="190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502BB34-0B07-4F1D-8C59-FA458A148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5648325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Q1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E99FD3F-3BF8-4548-9F23-D16CBF78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715000"/>
            <a:ext cx="1905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DD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BB93C10-A459-4410-A668-AA0E94708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5648325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Q2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8B572FE-96E8-469A-BAAE-EBBFB0ED4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666875"/>
            <a:ext cx="37147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3C9BE24-6D82-4669-B1F9-6A3772B76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666875"/>
            <a:ext cx="85725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A25B448-8D9F-496A-98E8-CEC2BC438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838325"/>
            <a:ext cx="952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2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0C7C7AB-05A4-43E4-BC1E-703ACF26D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876425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Q1 kayıt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1D66B0E-F3AB-4DF6-B60E-F37025187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2257425"/>
            <a:ext cx="2076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Yüksek etkili dergilerde yayın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3ED95D8-E9FB-4ED2-8160-16F38956D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114675"/>
            <a:ext cx="3714750" cy="12954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8D432D4-DD9F-49E3-8E58-BD250A5E5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114675"/>
            <a:ext cx="85725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DD3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51C48DA-A17C-4337-8352-13F1EC8E2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286125"/>
            <a:ext cx="952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2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374004B-978F-49E0-8849-517ACC54D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3324225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Q2 kayıt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465B8E5-3326-4162-8F66-ECFD9E198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3705225"/>
            <a:ext cx="2076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Geniş alan çeşitliliği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D7DB548-C981-4D69-A6DB-AB69FDE17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562475"/>
            <a:ext cx="3714750" cy="139065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6E67065-5811-47D6-9402-19E08C54B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562475"/>
            <a:ext cx="85725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8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A9A5DE4-E602-4777-A701-96E54F67A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733925"/>
            <a:ext cx="952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225" b="1" i="0">
                <a:solidFill>
                  <a:srgbClr val="082F49"/>
                </a:solidFill>
                <a:latin typeface="Arial"/>
                <a:ea typeface="Arial"/>
                <a:cs typeface="Arial"/>
              </a:defRPr>
            </a:pPr>
            <a:r>
              <a:rPr sz="3225" b="1" i="0">
                <a:solidFill>
                  <a:srgbClr val="082F49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C9FD2CE-EAE2-4E9D-B68D-DB4099B91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4772025"/>
            <a:ext cx="2076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Toplam kayıt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3BB5783-D530-4AE8-AAE1-0FDC46606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5153025"/>
            <a:ext cx="20764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05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Yayımlanmış veya kabul edilmiş; kaynakları doğrulanmış</a:t>
            </a:r>
          </a:p>
        </p:txBody>
      </p:sp>
    </p:spTree>
    <p:extLst>
      <p:ext uri="{BB962C8B-B14F-4D97-AF65-F5344CB8AC3E}">
        <p14:creationId xmlns:p14="http://schemas.microsoft.com/office/powerpoint/2010/main" val="35376627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D2C21D0-D36F-4581-9C78-654C086F4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Q1 yayınların tamamı · 1/3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45EA2B-AC30-47EB-B863-B93FB851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17 kayıt; DOI bağlantıları tıklanabilir, AVESİS ve WoS/JCR kaynaklarıyla doğrulanmıştır.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202AD0-0BE7-4B3B-B4C4-28D62C018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A3DE53-6342-4820-8A1F-CBA11B44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7B3B5D-C54A-4AE2-9E64-381D04E28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248EB1-7FF2-449F-902C-837023649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1450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DEA0F1-73FD-424B-A5F3-56B45B36F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4307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 · Q1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6C9377-8E2F-4D26-945E-1E052269C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69545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Depth-First Search-Based Malicious Node Detection with Honeypot Technology in Wireless Sensor Networks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347DA4-9A26-4C5F-9D68-6EFEC1F35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Mathematics  ·  Doğan Yıldız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F07C0D-C64A-4CA2-8202-E25EE416D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5747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c93000b3384f41a1"/>
              </a:rPr>
              <a:t>10.3390/math14061050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2686F0-62F6-4B6C-AC05-EA3A368E5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8115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471276-809A-4701-ADE9-EA1DFC2E3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71450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767203-6C30-4A63-B134-EA25C5CD4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4307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 · Q1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A2179A-94CA-4FA3-9FC6-8F16F7C00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169545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Effects of wireless local area network exposure on testicular morphology and VEGF levels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93FE56-8BF9-465C-B95F-A39B98EC5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0505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Scientific Reports  ·  Begüm Korunur Engiz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7D50F8-EBF7-43AE-B8FB-B2845DAFC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5747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12267c8ed2054287"/>
              </a:rPr>
              <a:t>10.1038/s41598-026-37323-2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303762-6CCD-46F9-A4E7-ED02EE3E0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57525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AFC155-5E58-41A3-B3DA-1CF82AC86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90875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1B281BE-5C9E-4728-89A8-C35067373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1945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2025 · Q1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8B09F9-0FC6-4C09-A74E-FAD8D6663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171825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Accurate and Scalable DV-Hop-Based WSN Localization with Parameter-Free Fire Hawk Optimizer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5BBAA8-B4DD-472E-95FF-5770937D9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81425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Mathematics  ·  Doğan Yıldız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6CB7F0A-019A-4740-9EAC-D7F245B0A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33850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64632c6e4f754ab8"/>
              </a:rPr>
              <a:t>10.3390/math13203246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92B94C-7BC7-4E0C-A58B-72C0A063F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057525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6B93099-36E8-4F31-8D41-87291A121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190875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7E72D17-3AA4-44BB-A66B-1D2D420DB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1945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2025 · Q1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209789C-E5AE-465E-A4F9-16DE23CCB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171825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Enhancing Alzheimer's Diagnosis with Machine Learning on EEG: A Spectral Feature-Based Comparative Analysis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8901DAD-0DFF-4C0B-8121-3FEB2CD0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81425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Diagnostics  ·  Çetin Kurnaz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C0F139-2C1F-427D-A818-632468A0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33850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0adb7ff9bca74c18"/>
              </a:rPr>
              <a:t>10.3390/diagnostics15172190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3B60D3F-5ECE-4F7D-BBDE-9AF6E3BBB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3390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DA55F53-7C5A-4CE4-859F-57D0282C5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6725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7D459FE-6348-4A7E-9B80-51198D986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9582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2025 · Q1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1437452-B87D-4535-8980-2DD766C78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64820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Fine-Tuned Machine Learning Classifiers for Diagnosing Parkinson's Disease Using Vocal Characteristics: A Comparative Analysis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AD5902F-94AC-4BFB-8164-E5F00A1D7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5780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Diagnostics  ·  Fatih Durmuş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275A6E0-D961-4106-BC78-AB182BD2F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1022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81728d889bdc4e50"/>
              </a:rPr>
              <a:t>10.3390/diagnostics15050645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4819948-BD18-42C3-9728-1EB28A720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53390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9CE763F-C029-4762-9385-1D2AF65DF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66725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BDA12D9-57DF-481C-8F21-0523C36AA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9582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2025 · Q1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B953C66-168A-4698-9D3F-6CF414A6D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64820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Hybrid Power Units for eVTOL Urban Air Mobility Vehicles: A Conceptual Analysis and Future Research Directions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6A0AC91-F0CE-4B2D-9971-3B336E664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25780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IEEE Transactions on Transportation Electrification  ·  Mehmet Serdar Çelik · Burcu Keskin · İlyas Eminoğlu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8DAC3AF-DA96-446A-89B3-79460BA37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61022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cf93cbc8dad44044"/>
              </a:rPr>
              <a:t>10.1109/tte.2025.3601382</a:t>
            </a:r>
          </a:p>
        </p:txBody>
      </p:sp>
    </p:spTree>
    <p:extLst>
      <p:ext uri="{BB962C8B-B14F-4D97-AF65-F5344CB8AC3E}">
        <p14:creationId xmlns:p14="http://schemas.microsoft.com/office/powerpoint/2010/main" val="99870530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B2AE6DD-320F-451D-8317-4C1C40351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"/>
            <a:ext cx="11277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525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3525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Q1 yayınların tamamı · 2/3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6404DA-EFA3-43D4-964F-68E4007BC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71550"/>
            <a:ext cx="11049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17 kayıt; DOI bağlantıları tıklanabilir, AVESİS ve WoS/JCR kaynaklarıyla doğrulanmıştır.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E373FA-83D8-4366-A8FE-0F63702DB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64770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OMÜ EEM  |  2023–2026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E0A582-99C9-4FA8-89E7-8B7EE96AA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 i="0">
                <a:solidFill>
                  <a:srgbClr val="6B7C8F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B7C8F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C83158-32C0-4949-83FE-68DF0D344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18B86D-01B3-4A91-927A-ACAD7EE00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1450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A02D2A-F061-4AF3-A6A4-955F88940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4307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2025 · Q1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A45AAE-B9D1-461B-802B-93EEC5767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69545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Transformer differential protection with wavelet transform and difference function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A9A263-5E70-4569-A1DA-9E6055EF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Engineering Science and Technology, an International Journal  ·  Serap Karagöl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A76D1C-4BA8-4DD4-A44B-A92E9E17F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5747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9400a5c81bd74711"/>
              </a:rPr>
              <a:t>10.1016/j.jestch.2025.102144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E72120-CEE6-4E01-BD08-775C47E5A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8115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DE55AC-BBBB-4C85-B04A-54D218DFB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71450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9C250A-E7BD-426D-BCF7-3247C8EAF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4307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2024 · Q1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A634D7-DFA1-4A99-8B55-A3CF05EBE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169545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A New Adaptive Terminal Sliding Mode Speed Control in Flux Weakening Region for DTC Controlled Induction Motor Drive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17735C-E38C-40FF-AE22-3FD76641F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0505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IEEE Transactions on Power Electronics  ·  Barış Çavuş · Mustafa Aktaş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A0A929-E31B-4189-9E7B-1C1884F8C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5747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2594d54148d44a1a"/>
              </a:rPr>
              <a:t>10.1109/tpel.2023.3326383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35C225-77D0-4268-8887-D005A3395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57525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852407-4C43-43A0-84FB-D0FB2E624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90875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471B3B-B612-474C-9C5F-C049D1FCF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1945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2024 · Q1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F58245-1C48-4E92-9B29-F3D022FED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171825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CNN-LSTM based deep learning application on Jetson Nano: Estimating electrical energy consumption for future smart homes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CCB90B4-0750-4491-9361-EFEC8A432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81425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Internet of Things  ·  Cenk Gezegin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77B3147-3DE1-4E2C-A06C-E9939485B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33850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c5d49efc824c4a68"/>
              </a:rPr>
              <a:t>10.1016/j.iot.2024.101148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17F972-F7B9-42D6-A6EC-283F3BE71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057525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330EF1F-0C0E-4018-8C6D-457264E1A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190875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EC1AFC-9AAB-48E7-B61D-A4ED562AD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1945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2024 · Q1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0C1682-C0ED-4BB6-BA84-FDD4EAE95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171825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Deep Learning Models for Time-Series Forecasting of RF-EMF in Wireless Networks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9F645ED-0AB7-44CC-BE59-2D583D27F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81425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IEEE Open Journal of the Communications Society  ·  Çetin Kurnaz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54FCA8C-8EDE-4DDB-8A49-E9B4428DA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33850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e117ce95aba044ee"/>
              </a:rPr>
              <a:t>10.1109/ojcoms.2024.3365708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5B031F0-D473-4F19-9745-BAFAB2130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3390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3581005-12CF-4A57-9BD2-C4D786E2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6725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D279E3C-3212-4FBB-BC8C-E1327CF16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9582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2024 · Q1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8E8E727-48A8-4FC0-830D-C569D0D16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64820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Design and Implementation of Controller Boards to Monitor and Control Home Appliances for Future Smart Homes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B219ACD-3168-43FF-91FB-5278FCC39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5780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IEEE Transactions on Industrial Informatics  ·  Cenk Gezegin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5E53AA2-BABE-48FE-9D85-DFCF088C9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1022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1766a112a4f0464b"/>
              </a:rPr>
              <a:t>10.1109/tii.2024.3404591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841F382-9024-4DD4-BC1B-BAD37BC89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533900"/>
            <a:ext cx="5543550" cy="1352550"/>
          </a:xfrm>
          <a:prstGeom xmlns:a="http://schemas.openxmlformats.org/drawingml/2006/main" prst="roundRect">
            <a:avLst>
              <a:gd name="adj" fmla="val 5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3E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DE53AC8-04CB-4FE4-B131-186EB06B1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667250"/>
            <a:ext cx="876300" cy="304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4DEE99A-4759-44F6-BBD7-5CCA1AE26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95825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2024 · Q1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42BADB2-B052-494E-B7EB-FA6E09F40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648200"/>
            <a:ext cx="4152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0B17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0B1726"/>
                </a:solidFill>
                <a:latin typeface="Arial"/>
                <a:ea typeface="Arial"/>
                <a:cs typeface="Arial"/>
              </a:rPr>
              <a:t>Non-invasive coronary artery disease identification through the iris and bio-demographic health profile features using stacking learning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C423A7A-6020-43E4-944F-9F2D0ED8C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257800"/>
            <a:ext cx="5162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0" i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 i="1">
                <a:solidFill>
                  <a:srgbClr val="52606D"/>
                </a:solidFill>
                <a:latin typeface="Arial"/>
                <a:ea typeface="Arial"/>
                <a:cs typeface="Arial"/>
              </a:rPr>
              <a:t>Image and Vision Computing  ·  Çetin Kurnaz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00F1FD1-B6D5-4812-8433-2B976C1F7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610225"/>
            <a:ext cx="51625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 i="0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0E7490"/>
                </a:solidFill>
                <a:latin typeface="Arial"/>
                <a:ea typeface="Arial"/>
                <a:cs typeface="Arial"/>
                <a:hlinkClick xmlns:r="http://schemas.openxmlformats.org/officeDocument/2006/relationships" r:id="R93e9ad5f3f9448ea"/>
              </a:rPr>
              <a:t>10.1016/j.imavis.2024.105046</a:t>
            </a:r>
          </a:p>
        </p:txBody>
      </p:sp>
    </p:spTree>
    <p:extLst>
      <p:ext uri="{BB962C8B-B14F-4D97-AF65-F5344CB8AC3E}">
        <p14:creationId xmlns:p14="http://schemas.microsoft.com/office/powerpoint/2010/main" val="102080490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2026-07-31T20:50:00.8330000Z</dcterms:created>
  <dcterms:modified xsi:type="dcterms:W3CDTF">2026-07-31T20:50:00.8330000Z</dcterms:modified>
</coreProperties>
</file>